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7" r:id="rId2"/>
    <p:sldId id="256" r:id="rId3"/>
    <p:sldId id="258" r:id="rId4"/>
    <p:sldId id="380"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262"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 id="376" r:id="rId61"/>
    <p:sldId id="377" r:id="rId62"/>
    <p:sldId id="378" r:id="rId63"/>
    <p:sldId id="379" r:id="rId64"/>
    <p:sldId id="260" r:id="rId65"/>
    <p:sldId id="261" r:id="rId66"/>
    <p:sldId id="26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5DEAF-7492-4F30-9952-01A451B61B0C}" type="datetimeFigureOut">
              <a:rPr lang="en-US" smtClean="0"/>
              <a:t>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A5572-958C-437B-BCB1-C6DEF6FA7F21}" type="slidenum">
              <a:rPr lang="en-US" smtClean="0"/>
              <a:t>‹#›</a:t>
            </a:fld>
            <a:endParaRPr lang="en-US"/>
          </a:p>
        </p:txBody>
      </p:sp>
    </p:spTree>
    <p:extLst>
      <p:ext uri="{BB962C8B-B14F-4D97-AF65-F5344CB8AC3E}">
        <p14:creationId xmlns:p14="http://schemas.microsoft.com/office/powerpoint/2010/main" val="1122922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indicated</a:t>
            </a:r>
            <a:r>
              <a:rPr lang="en-US" baseline="0" dirty="0"/>
              <a:t> in prior slide, people in poverty are spread throughout the county</a:t>
            </a:r>
            <a:endParaRPr lang="en-US" dirty="0"/>
          </a:p>
        </p:txBody>
      </p:sp>
      <p:sp>
        <p:nvSpPr>
          <p:cNvPr id="4" name="Slide Number Placeholder 3"/>
          <p:cNvSpPr>
            <a:spLocks noGrp="1"/>
          </p:cNvSpPr>
          <p:nvPr>
            <p:ph type="sldNum" sz="quarter" idx="10"/>
          </p:nvPr>
        </p:nvSpPr>
        <p:spPr/>
        <p:txBody>
          <a:bodyPr/>
          <a:lstStyle/>
          <a:p>
            <a:fld id="{006E0D65-C9D5-4C2A-B292-F6183744288A}"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1816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0850" y="457200"/>
            <a:ext cx="3698875" cy="2081213"/>
          </a:xfrm>
        </p:spPr>
      </p:sp>
      <p:sp>
        <p:nvSpPr>
          <p:cNvPr id="3" name="Notes Placeholder 2"/>
          <p:cNvSpPr>
            <a:spLocks noGrp="1"/>
          </p:cNvSpPr>
          <p:nvPr>
            <p:ph type="body" idx="1"/>
          </p:nvPr>
        </p:nvSpPr>
        <p:spPr/>
        <p:txBody>
          <a:bodyPr/>
          <a:lstStyle/>
          <a:p>
            <a:r>
              <a:rPr lang="en-US" dirty="0"/>
              <a:t>Arizona</a:t>
            </a:r>
            <a:r>
              <a:rPr lang="en-US" baseline="0" dirty="0"/>
              <a:t> is the red triangle and the national average is the blue diamond.  </a:t>
            </a:r>
          </a:p>
          <a:p>
            <a:r>
              <a:rPr lang="en-US" baseline="0" dirty="0"/>
              <a:t>Notice that in 1960, Arizonans were a little poorer than the national average, but somewhat better educated. 9.1% in the state had Bachelor’s degrees, with just 7.7% nationally.</a:t>
            </a:r>
          </a:p>
          <a:p>
            <a:r>
              <a:rPr lang="en-US" baseline="0" dirty="0"/>
              <a:t>Now I’m going to animate these dots to show how the picture changes over time. </a:t>
            </a:r>
          </a:p>
          <a:p>
            <a:r>
              <a:rPr lang="en-US" baseline="0" dirty="0"/>
              <a:t>Keep an eye on Arizona’s red triangle and the blue diamond showing national average to see how we do.&lt;CHANGE&gt;</a:t>
            </a:r>
            <a:endParaRPr lang="en-US" dirty="0"/>
          </a:p>
        </p:txBody>
      </p:sp>
      <p:sp>
        <p:nvSpPr>
          <p:cNvPr id="4" name="Slide Number Placeholder 3"/>
          <p:cNvSpPr>
            <a:spLocks noGrp="1"/>
          </p:cNvSpPr>
          <p:nvPr>
            <p:ph type="sldNum" sz="quarter" idx="10"/>
          </p:nvPr>
        </p:nvSpPr>
        <p:spPr/>
        <p:txBody>
          <a:bodyPr/>
          <a:lstStyle/>
          <a:p>
            <a:fld id="{EBA77B92-9836-46B0-8126-7EF77F993A37}" type="slidenum">
              <a:rPr lang="en-US" smtClean="0"/>
              <a:pPr/>
              <a:t>28</a:t>
            </a:fld>
            <a:endParaRPr lang="en-US"/>
          </a:p>
        </p:txBody>
      </p:sp>
    </p:spTree>
    <p:extLst>
      <p:ext uri="{BB962C8B-B14F-4D97-AF65-F5344CB8AC3E}">
        <p14:creationId xmlns:p14="http://schemas.microsoft.com/office/powerpoint/2010/main" val="290288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0850" y="457200"/>
            <a:ext cx="3698875" cy="2081213"/>
          </a:xfrm>
        </p:spPr>
      </p:sp>
      <p:sp>
        <p:nvSpPr>
          <p:cNvPr id="3" name="Notes Placeholder 2"/>
          <p:cNvSpPr>
            <a:spLocks noGrp="1"/>
          </p:cNvSpPr>
          <p:nvPr>
            <p:ph type="body" idx="1"/>
          </p:nvPr>
        </p:nvSpPr>
        <p:spPr/>
        <p:txBody>
          <a:bodyPr/>
          <a:lstStyle/>
          <a:p>
            <a:r>
              <a:rPr lang="en-US" dirty="0"/>
              <a:t>What</a:t>
            </a:r>
            <a:r>
              <a:rPr lang="en-US" baseline="0" dirty="0"/>
              <a:t> we just saw was Arizona’s trajectory of education and prosperity over the past 50 years. </a:t>
            </a:r>
          </a:p>
          <a:p>
            <a:r>
              <a:rPr lang="en-US" baseline="0" dirty="0"/>
              <a:t>Now let’s take away the other states and look at how our state performed versus the nation as a whole.</a:t>
            </a:r>
          </a:p>
          <a:p>
            <a:r>
              <a:rPr lang="en-US" baseline="0" dirty="0"/>
              <a:t>As I said, in 1960 our income was a little lower than average, but we had more college graduates than most. &lt;CHANGE&gt;</a:t>
            </a:r>
          </a:p>
          <a:p>
            <a:r>
              <a:rPr lang="en-US" baseline="0" dirty="0"/>
              <a:t>By 1970, we’d made gains in closing the income gap and increased our educational attainment. &lt;CHANGE&gt;</a:t>
            </a:r>
          </a:p>
          <a:p>
            <a:r>
              <a:rPr lang="en-US" baseline="0" dirty="0"/>
              <a:t>In 1980, we were just holding our ground on income, and while our education is still above average, it’s not rising so rapidly. &lt;CHANGE&gt;</a:t>
            </a:r>
          </a:p>
          <a:p>
            <a:r>
              <a:rPr lang="en-US" baseline="0" dirty="0"/>
              <a:t>By 1990, our income has started to slip significantly against the nation and our educational attainment has dropped to the national average. &lt;CHANGE&gt;</a:t>
            </a:r>
          </a:p>
          <a:p>
            <a:r>
              <a:rPr lang="en-US" baseline="0" dirty="0"/>
              <a:t>In 2000, our income is clearly below the national average while our educational attainment has dropped below average for the first time. &lt;CHANGE&gt;</a:t>
            </a:r>
          </a:p>
          <a:p>
            <a:r>
              <a:rPr lang="en-US" baseline="0" dirty="0"/>
              <a:t>Finally, in 2010 both our income and education levels show a clear trend away from the national average.</a:t>
            </a:r>
          </a:p>
          <a:p>
            <a:endParaRPr lang="en-US" baseline="0" dirty="0"/>
          </a:p>
          <a:p>
            <a:r>
              <a:rPr lang="en-US" baseline="0" dirty="0"/>
              <a:t>Note that both our income and education increased dramatically over this period. </a:t>
            </a:r>
          </a:p>
          <a:p>
            <a:r>
              <a:rPr lang="en-US" baseline="0" dirty="0"/>
              <a:t>But although a  two and a half times increase in the bachelor’s rate sounds great at first, we have to ask ourselves if that is good enough performance when the country increased it’s rate by three and half times. &lt;CHANGE&gt;</a:t>
            </a:r>
          </a:p>
          <a:p>
            <a:endParaRPr lang="en-US" dirty="0"/>
          </a:p>
        </p:txBody>
      </p:sp>
      <p:sp>
        <p:nvSpPr>
          <p:cNvPr id="4" name="Slide Number Placeholder 3"/>
          <p:cNvSpPr>
            <a:spLocks noGrp="1"/>
          </p:cNvSpPr>
          <p:nvPr>
            <p:ph type="sldNum" sz="quarter" idx="10"/>
          </p:nvPr>
        </p:nvSpPr>
        <p:spPr/>
        <p:txBody>
          <a:bodyPr/>
          <a:lstStyle/>
          <a:p>
            <a:fld id="{EBA77B92-9836-46B0-8126-7EF77F993A37}" type="slidenum">
              <a:rPr lang="en-US" smtClean="0"/>
              <a:pPr/>
              <a:t>29</a:t>
            </a:fld>
            <a:endParaRPr lang="en-US"/>
          </a:p>
        </p:txBody>
      </p:sp>
    </p:spTree>
    <p:extLst>
      <p:ext uri="{BB962C8B-B14F-4D97-AF65-F5344CB8AC3E}">
        <p14:creationId xmlns:p14="http://schemas.microsoft.com/office/powerpoint/2010/main" val="391787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work involved aligning the region’s CTE programs to identified priority industry sectors.</a:t>
            </a:r>
          </a:p>
          <a:p>
            <a:r>
              <a:rPr lang="en-US" dirty="0"/>
              <a:t>One</a:t>
            </a:r>
            <a:r>
              <a:rPr lang="en-US" baseline="0" dirty="0"/>
              <a:t> of the priority actions of the </a:t>
            </a:r>
            <a:r>
              <a:rPr lang="en-US" baseline="0" dirty="0" err="1"/>
              <a:t>Borderplex</a:t>
            </a:r>
            <a:r>
              <a:rPr lang="en-US" baseline="0" dirty="0"/>
              <a:t> Alliance was improvement of regional infrastructure. Bridge, entry port delays, communications infrastructure, integrated regional airports, </a:t>
            </a:r>
            <a:endParaRPr lang="en-US" dirty="0"/>
          </a:p>
        </p:txBody>
      </p:sp>
      <p:sp>
        <p:nvSpPr>
          <p:cNvPr id="4" name="Slide Number Placeholder 3"/>
          <p:cNvSpPr>
            <a:spLocks noGrp="1"/>
          </p:cNvSpPr>
          <p:nvPr>
            <p:ph type="sldNum" sz="quarter" idx="10"/>
          </p:nvPr>
        </p:nvSpPr>
        <p:spPr/>
        <p:txBody>
          <a:bodyPr/>
          <a:lstStyle/>
          <a:p>
            <a:fld id="{63438882-2D84-49BC-BDF5-EBABEE73C35C}" type="slidenum">
              <a:rPr lang="en-US" smtClean="0"/>
              <a:t>59</a:t>
            </a:fld>
            <a:endParaRPr lang="en-US"/>
          </a:p>
        </p:txBody>
      </p:sp>
    </p:spTree>
    <p:extLst>
      <p:ext uri="{BB962C8B-B14F-4D97-AF65-F5344CB8AC3E}">
        <p14:creationId xmlns:p14="http://schemas.microsoft.com/office/powerpoint/2010/main" val="2282725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weeks ago, announced</a:t>
            </a:r>
            <a:r>
              <a:rPr lang="en-US" baseline="0" dirty="0"/>
              <a:t> that electric vehicles would be built in Chattanooga.</a:t>
            </a:r>
          </a:p>
          <a:p>
            <a:r>
              <a:rPr lang="en-US" baseline="0" dirty="0"/>
              <a:t>In June 2018, announced a five-passenger SUB would be built in Chattanooga.</a:t>
            </a:r>
          </a:p>
          <a:p>
            <a:r>
              <a:rPr lang="en-US" baseline="0" dirty="0"/>
              <a:t>Tennessee, Alabama, Georgia, Chattanooga, Hamilton County</a:t>
            </a:r>
          </a:p>
          <a:p>
            <a:r>
              <a:rPr lang="en-US" dirty="0"/>
              <a:t>My work involved labor market analysis around basic skills</a:t>
            </a:r>
          </a:p>
        </p:txBody>
      </p:sp>
      <p:sp>
        <p:nvSpPr>
          <p:cNvPr id="4" name="Slide Number Placeholder 3"/>
          <p:cNvSpPr>
            <a:spLocks noGrp="1"/>
          </p:cNvSpPr>
          <p:nvPr>
            <p:ph type="sldNum" sz="quarter" idx="10"/>
          </p:nvPr>
        </p:nvSpPr>
        <p:spPr/>
        <p:txBody>
          <a:bodyPr/>
          <a:lstStyle/>
          <a:p>
            <a:fld id="{63438882-2D84-49BC-BDF5-EBABEE73C35C}" type="slidenum">
              <a:rPr lang="en-US" smtClean="0"/>
              <a:t>60</a:t>
            </a:fld>
            <a:endParaRPr lang="en-US"/>
          </a:p>
        </p:txBody>
      </p:sp>
    </p:spTree>
    <p:extLst>
      <p:ext uri="{BB962C8B-B14F-4D97-AF65-F5344CB8AC3E}">
        <p14:creationId xmlns:p14="http://schemas.microsoft.com/office/powerpoint/2010/main" val="525962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CD27BA-4160-47A0-9AF7-BA74A2B78DC4}"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170C7-4786-41D4-848F-219900E7109C}" type="slidenum">
              <a:rPr lang="en-US" smtClean="0"/>
              <a:t>‹#›</a:t>
            </a:fld>
            <a:endParaRPr lang="en-US"/>
          </a:p>
        </p:txBody>
      </p:sp>
    </p:spTree>
    <p:extLst>
      <p:ext uri="{BB962C8B-B14F-4D97-AF65-F5344CB8AC3E}">
        <p14:creationId xmlns:p14="http://schemas.microsoft.com/office/powerpoint/2010/main" val="2313476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CD27BA-4160-47A0-9AF7-BA74A2B78DC4}"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170C7-4786-41D4-848F-219900E7109C}" type="slidenum">
              <a:rPr lang="en-US" smtClean="0"/>
              <a:t>‹#›</a:t>
            </a:fld>
            <a:endParaRPr lang="en-US"/>
          </a:p>
        </p:txBody>
      </p:sp>
    </p:spTree>
    <p:extLst>
      <p:ext uri="{BB962C8B-B14F-4D97-AF65-F5344CB8AC3E}">
        <p14:creationId xmlns:p14="http://schemas.microsoft.com/office/powerpoint/2010/main" val="90006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CD27BA-4160-47A0-9AF7-BA74A2B78DC4}"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170C7-4786-41D4-848F-219900E7109C}" type="slidenum">
              <a:rPr lang="en-US" smtClean="0"/>
              <a:t>‹#›</a:t>
            </a:fld>
            <a:endParaRPr lang="en-US"/>
          </a:p>
        </p:txBody>
      </p:sp>
    </p:spTree>
    <p:extLst>
      <p:ext uri="{BB962C8B-B14F-4D97-AF65-F5344CB8AC3E}">
        <p14:creationId xmlns:p14="http://schemas.microsoft.com/office/powerpoint/2010/main" val="3913224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dirty="0"/>
              <a:t>Thank You</a:t>
            </a:r>
            <a:endParaRPr lang="en-ZA" dirty="0"/>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3403585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9550400" y="6329979"/>
            <a:ext cx="2540000" cy="457200"/>
          </a:xfrm>
          <a:prstGeom prst="rect">
            <a:avLst/>
          </a:prstGeom>
        </p:spPr>
        <p:txBody>
          <a:bodyPr/>
          <a:lstStyle>
            <a:lvl1pPr>
              <a:defRPr/>
            </a:lvl1pPr>
          </a:lstStyle>
          <a:p>
            <a:pPr>
              <a:defRPr/>
            </a:pPr>
            <a:fld id="{C10579CF-3B1E-46C5-BE7C-07A3D382558D}" type="slidenum">
              <a:rPr lang="en-US"/>
              <a:pPr>
                <a:defRPr/>
              </a:pPr>
              <a:t>‹#›</a:t>
            </a:fld>
            <a:endParaRPr lang="en-US"/>
          </a:p>
        </p:txBody>
      </p:sp>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53569" y="6205847"/>
            <a:ext cx="231563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304800" y="76200"/>
            <a:ext cx="11582400" cy="533400"/>
          </a:xfrm>
          <a:prstGeom prst="rect">
            <a:avLst/>
          </a:prstGeom>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715136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8CD27BA-4160-47A0-9AF7-BA74A2B78DC4}"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170C7-4786-41D4-848F-219900E7109C}" type="slidenum">
              <a:rPr lang="en-US" smtClean="0"/>
              <a:t>‹#›</a:t>
            </a:fld>
            <a:endParaRPr lang="en-US"/>
          </a:p>
        </p:txBody>
      </p:sp>
    </p:spTree>
    <p:extLst>
      <p:ext uri="{BB962C8B-B14F-4D97-AF65-F5344CB8AC3E}">
        <p14:creationId xmlns:p14="http://schemas.microsoft.com/office/powerpoint/2010/main" val="286319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CD27BA-4160-47A0-9AF7-BA74A2B78DC4}"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170C7-4786-41D4-848F-219900E7109C}" type="slidenum">
              <a:rPr lang="en-US" smtClean="0"/>
              <a:t>‹#›</a:t>
            </a:fld>
            <a:endParaRPr lang="en-US"/>
          </a:p>
        </p:txBody>
      </p:sp>
    </p:spTree>
    <p:extLst>
      <p:ext uri="{BB962C8B-B14F-4D97-AF65-F5344CB8AC3E}">
        <p14:creationId xmlns:p14="http://schemas.microsoft.com/office/powerpoint/2010/main" val="416890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CD27BA-4160-47A0-9AF7-BA74A2B78DC4}"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170C7-4786-41D4-848F-219900E7109C}" type="slidenum">
              <a:rPr lang="en-US" smtClean="0"/>
              <a:t>‹#›</a:t>
            </a:fld>
            <a:endParaRPr lang="en-US"/>
          </a:p>
        </p:txBody>
      </p:sp>
    </p:spTree>
    <p:extLst>
      <p:ext uri="{BB962C8B-B14F-4D97-AF65-F5344CB8AC3E}">
        <p14:creationId xmlns:p14="http://schemas.microsoft.com/office/powerpoint/2010/main" val="212808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CD27BA-4160-47A0-9AF7-BA74A2B78DC4}" type="datetimeFigureOut">
              <a:rPr lang="en-US" smtClean="0"/>
              <a:t>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2170C7-4786-41D4-848F-219900E7109C}" type="slidenum">
              <a:rPr lang="en-US" smtClean="0"/>
              <a:t>‹#›</a:t>
            </a:fld>
            <a:endParaRPr lang="en-US"/>
          </a:p>
        </p:txBody>
      </p:sp>
    </p:spTree>
    <p:extLst>
      <p:ext uri="{BB962C8B-B14F-4D97-AF65-F5344CB8AC3E}">
        <p14:creationId xmlns:p14="http://schemas.microsoft.com/office/powerpoint/2010/main" val="172603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CD27BA-4160-47A0-9AF7-BA74A2B78DC4}" type="datetimeFigureOut">
              <a:rPr lang="en-US" smtClean="0"/>
              <a:t>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2170C7-4786-41D4-848F-219900E7109C}" type="slidenum">
              <a:rPr lang="en-US" smtClean="0"/>
              <a:t>‹#›</a:t>
            </a:fld>
            <a:endParaRPr lang="en-US"/>
          </a:p>
        </p:txBody>
      </p:sp>
    </p:spTree>
    <p:extLst>
      <p:ext uri="{BB962C8B-B14F-4D97-AF65-F5344CB8AC3E}">
        <p14:creationId xmlns:p14="http://schemas.microsoft.com/office/powerpoint/2010/main" val="14478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D27BA-4160-47A0-9AF7-BA74A2B78DC4}" type="datetimeFigureOut">
              <a:rPr lang="en-US" smtClean="0"/>
              <a:t>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2170C7-4786-41D4-848F-219900E7109C}" type="slidenum">
              <a:rPr lang="en-US" smtClean="0"/>
              <a:t>‹#›</a:t>
            </a:fld>
            <a:endParaRPr lang="en-US"/>
          </a:p>
        </p:txBody>
      </p:sp>
    </p:spTree>
    <p:extLst>
      <p:ext uri="{BB962C8B-B14F-4D97-AF65-F5344CB8AC3E}">
        <p14:creationId xmlns:p14="http://schemas.microsoft.com/office/powerpoint/2010/main" val="178867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CD27BA-4160-47A0-9AF7-BA74A2B78DC4}"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170C7-4786-41D4-848F-219900E7109C}" type="slidenum">
              <a:rPr lang="en-US" smtClean="0"/>
              <a:t>‹#›</a:t>
            </a:fld>
            <a:endParaRPr lang="en-US"/>
          </a:p>
        </p:txBody>
      </p:sp>
    </p:spTree>
    <p:extLst>
      <p:ext uri="{BB962C8B-B14F-4D97-AF65-F5344CB8AC3E}">
        <p14:creationId xmlns:p14="http://schemas.microsoft.com/office/powerpoint/2010/main" val="407251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CD27BA-4160-47A0-9AF7-BA74A2B78DC4}"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170C7-4786-41D4-848F-219900E7109C}" type="slidenum">
              <a:rPr lang="en-US" smtClean="0"/>
              <a:t>‹#›</a:t>
            </a:fld>
            <a:endParaRPr lang="en-US"/>
          </a:p>
        </p:txBody>
      </p:sp>
    </p:spTree>
    <p:extLst>
      <p:ext uri="{BB962C8B-B14F-4D97-AF65-F5344CB8AC3E}">
        <p14:creationId xmlns:p14="http://schemas.microsoft.com/office/powerpoint/2010/main" val="258679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D27BA-4160-47A0-9AF7-BA74A2B78DC4}" type="datetimeFigureOut">
              <a:rPr lang="en-US" smtClean="0"/>
              <a:t>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170C7-4786-41D4-848F-219900E7109C}" type="slidenum">
              <a:rPr lang="en-US" smtClean="0"/>
              <a:t>‹#›</a:t>
            </a:fld>
            <a:endParaRPr lang="en-US"/>
          </a:p>
        </p:txBody>
      </p:sp>
    </p:spTree>
    <p:extLst>
      <p:ext uri="{BB962C8B-B14F-4D97-AF65-F5344CB8AC3E}">
        <p14:creationId xmlns:p14="http://schemas.microsoft.com/office/powerpoint/2010/main" val="3258728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tiff"/><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tiff"/><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3.tiff"/><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gif"/><Relationship Id="rId18" Type="http://schemas.openxmlformats.org/officeDocument/2006/relationships/image" Target="../media/image48.gif"/><Relationship Id="rId26" Type="http://schemas.openxmlformats.org/officeDocument/2006/relationships/image" Target="../media/image56.gif"/><Relationship Id="rId3" Type="http://schemas.openxmlformats.org/officeDocument/2006/relationships/image" Target="../media/image33.gif"/><Relationship Id="rId21" Type="http://schemas.openxmlformats.org/officeDocument/2006/relationships/image" Target="../media/image51.gif"/><Relationship Id="rId7" Type="http://schemas.openxmlformats.org/officeDocument/2006/relationships/image" Target="../media/image37.gif"/><Relationship Id="rId12" Type="http://schemas.openxmlformats.org/officeDocument/2006/relationships/image" Target="../media/image42.gif"/><Relationship Id="rId17" Type="http://schemas.openxmlformats.org/officeDocument/2006/relationships/image" Target="../media/image47.gif"/><Relationship Id="rId25" Type="http://schemas.openxmlformats.org/officeDocument/2006/relationships/image" Target="../media/image55.gif"/><Relationship Id="rId2" Type="http://schemas.openxmlformats.org/officeDocument/2006/relationships/notesSlide" Target="../notesSlides/notesSlide2.xml"/><Relationship Id="rId16" Type="http://schemas.openxmlformats.org/officeDocument/2006/relationships/image" Target="../media/image46.gif"/><Relationship Id="rId20" Type="http://schemas.openxmlformats.org/officeDocument/2006/relationships/image" Target="../media/image50.gif"/><Relationship Id="rId29" Type="http://schemas.openxmlformats.org/officeDocument/2006/relationships/image" Target="../media/image3.tiff"/><Relationship Id="rId1" Type="http://schemas.openxmlformats.org/officeDocument/2006/relationships/slideLayout" Target="../slideLayouts/slideLayout13.xml"/><Relationship Id="rId6" Type="http://schemas.openxmlformats.org/officeDocument/2006/relationships/image" Target="../media/image36.gif"/><Relationship Id="rId11" Type="http://schemas.openxmlformats.org/officeDocument/2006/relationships/image" Target="../media/image41.gif"/><Relationship Id="rId24" Type="http://schemas.openxmlformats.org/officeDocument/2006/relationships/image" Target="../media/image54.gif"/><Relationship Id="rId5" Type="http://schemas.openxmlformats.org/officeDocument/2006/relationships/image" Target="../media/image35.gif"/><Relationship Id="rId15" Type="http://schemas.openxmlformats.org/officeDocument/2006/relationships/image" Target="../media/image45.gif"/><Relationship Id="rId23" Type="http://schemas.openxmlformats.org/officeDocument/2006/relationships/image" Target="../media/image53.gif"/><Relationship Id="rId28" Type="http://schemas.openxmlformats.org/officeDocument/2006/relationships/image" Target="../media/image58.gif"/><Relationship Id="rId10" Type="http://schemas.openxmlformats.org/officeDocument/2006/relationships/image" Target="../media/image40.gif"/><Relationship Id="rId19" Type="http://schemas.openxmlformats.org/officeDocument/2006/relationships/image" Target="../media/image49.gif"/><Relationship Id="rId4" Type="http://schemas.openxmlformats.org/officeDocument/2006/relationships/image" Target="../media/image34.gif"/><Relationship Id="rId9" Type="http://schemas.openxmlformats.org/officeDocument/2006/relationships/image" Target="../media/image39.gif"/><Relationship Id="rId14" Type="http://schemas.openxmlformats.org/officeDocument/2006/relationships/image" Target="../media/image44.gif"/><Relationship Id="rId22" Type="http://schemas.openxmlformats.org/officeDocument/2006/relationships/image" Target="../media/image52.gif"/><Relationship Id="rId27" Type="http://schemas.openxmlformats.org/officeDocument/2006/relationships/image" Target="../media/image57.gif"/></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tiff"/><Relationship Id="rId4" Type="http://schemas.openxmlformats.org/officeDocument/2006/relationships/image" Target="../media/image60.gif"/></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jpeg"/><Relationship Id="rId1" Type="http://schemas.openxmlformats.org/officeDocument/2006/relationships/slideLayout" Target="../slideLayouts/slideLayout12.xml"/><Relationship Id="rId6" Type="http://schemas.openxmlformats.org/officeDocument/2006/relationships/image" Target="../media/image72.svg"/><Relationship Id="rId11" Type="http://schemas.openxmlformats.org/officeDocument/2006/relationships/image" Target="../media/image77.tiff"/><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34400" y="640254"/>
            <a:ext cx="2018197" cy="1261373"/>
          </a:xfrm>
        </p:spPr>
      </p:pic>
      <p:sp>
        <p:nvSpPr>
          <p:cNvPr id="5" name="Rectangle 4"/>
          <p:cNvSpPr/>
          <p:nvPr/>
        </p:nvSpPr>
        <p:spPr>
          <a:xfrm>
            <a:off x="2411427" y="640254"/>
            <a:ext cx="5996186" cy="1261373"/>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40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1200" kern="1400" dirty="0">
              <a:solidFill>
                <a:srgbClr val="212120"/>
              </a:solidFill>
              <a:effectLst/>
              <a:latin typeface="Times New Roman" panose="02020603050405020304" pitchFamily="18" charset="0"/>
              <a:ea typeface="Times New Roman" panose="02020603050405020304" pitchFamily="18" charset="0"/>
            </a:endParaRPr>
          </a:p>
        </p:txBody>
      </p:sp>
      <p:sp>
        <p:nvSpPr>
          <p:cNvPr id="8" name="TextBox 7"/>
          <p:cNvSpPr txBox="1"/>
          <p:nvPr/>
        </p:nvSpPr>
        <p:spPr>
          <a:xfrm>
            <a:off x="2411427" y="2783660"/>
            <a:ext cx="7663157" cy="2400657"/>
          </a:xfrm>
          <a:prstGeom prst="rect">
            <a:avLst/>
          </a:prstGeom>
          <a:noFill/>
        </p:spPr>
        <p:txBody>
          <a:bodyPr wrap="square" rtlCol="0">
            <a:spAutoFit/>
          </a:bodyPr>
          <a:lstStyle/>
          <a:p>
            <a:pPr algn="ctr"/>
            <a:r>
              <a:rPr lang="en-US" sz="15000" b="1" dirty="0">
                <a:latin typeface="Ink Free" panose="03080402000500000000" pitchFamily="66" charset="0"/>
              </a:rPr>
              <a:t>Welcome</a:t>
            </a:r>
          </a:p>
        </p:txBody>
      </p:sp>
    </p:spTree>
    <p:extLst>
      <p:ext uri="{BB962C8B-B14F-4D97-AF65-F5344CB8AC3E}">
        <p14:creationId xmlns:p14="http://schemas.microsoft.com/office/powerpoint/2010/main" val="2914828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Financial Insecurity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9613" y="1766592"/>
            <a:ext cx="3698135" cy="3698135"/>
          </a:xfrm>
          <a:prstGeom prst="rect">
            <a:avLst/>
          </a:prstGeom>
        </p:spPr>
      </p:pic>
      <p:sp>
        <p:nvSpPr>
          <p:cNvPr id="8" name="TextBox 7"/>
          <p:cNvSpPr txBox="1"/>
          <p:nvPr/>
        </p:nvSpPr>
        <p:spPr>
          <a:xfrm>
            <a:off x="1288472" y="5509604"/>
            <a:ext cx="9158969" cy="584775"/>
          </a:xfrm>
          <a:prstGeom prst="rect">
            <a:avLst/>
          </a:prstGeom>
          <a:noFill/>
        </p:spPr>
        <p:txBody>
          <a:bodyPr wrap="square" rtlCol="0">
            <a:spAutoFit/>
          </a:bodyPr>
          <a:lstStyle/>
          <a:p>
            <a:pPr algn="ctr"/>
            <a:r>
              <a:rPr lang="en-US" sz="3200" dirty="0"/>
              <a:t>Yavapai County Residents Lives in Near Poverty</a:t>
            </a:r>
          </a:p>
        </p:txBody>
      </p:sp>
      <p:sp>
        <p:nvSpPr>
          <p:cNvPr id="6" name="TextBox 5"/>
          <p:cNvSpPr txBox="1"/>
          <p:nvPr/>
        </p:nvSpPr>
        <p:spPr>
          <a:xfrm>
            <a:off x="399011" y="6334298"/>
            <a:ext cx="7381702" cy="261610"/>
          </a:xfrm>
          <a:prstGeom prst="rect">
            <a:avLst/>
          </a:prstGeom>
          <a:noFill/>
        </p:spPr>
        <p:txBody>
          <a:bodyPr wrap="square" rtlCol="0">
            <a:spAutoFit/>
          </a:bodyPr>
          <a:lstStyle/>
          <a:p>
            <a:r>
              <a:rPr lang="en-US" sz="1100" dirty="0"/>
              <a:t>Source:  U.S. Census Bureau, 2013-2017 American Community Survey 5-Year Estimates</a:t>
            </a:r>
          </a:p>
        </p:txBody>
      </p:sp>
    </p:spTree>
    <p:extLst>
      <p:ext uri="{BB962C8B-B14F-4D97-AF65-F5344CB8AC3E}">
        <p14:creationId xmlns:p14="http://schemas.microsoft.com/office/powerpoint/2010/main" val="1484008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Near Poverty  by Community</a:t>
            </a:r>
          </a:p>
        </p:txBody>
      </p:sp>
      <p:grpSp>
        <p:nvGrpSpPr>
          <p:cNvPr id="5" name="Group 4"/>
          <p:cNvGrpSpPr/>
          <p:nvPr/>
        </p:nvGrpSpPr>
        <p:grpSpPr>
          <a:xfrm>
            <a:off x="8747490" y="6206591"/>
            <a:ext cx="3115433" cy="461248"/>
            <a:chOff x="954860" y="227714"/>
            <a:chExt cx="10495369" cy="1317865"/>
          </a:xfrm>
        </p:grpSpPr>
        <p:sp>
          <p:nvSpPr>
            <p:cNvPr id="7" name="Rectangle 6"/>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
        <p:nvSpPr>
          <p:cNvPr id="9" name="TextBox 8"/>
          <p:cNvSpPr txBox="1"/>
          <p:nvPr/>
        </p:nvSpPr>
        <p:spPr>
          <a:xfrm>
            <a:off x="399011" y="6334298"/>
            <a:ext cx="7381702" cy="261610"/>
          </a:xfrm>
          <a:prstGeom prst="rect">
            <a:avLst/>
          </a:prstGeom>
          <a:noFill/>
        </p:spPr>
        <p:txBody>
          <a:bodyPr wrap="square" rtlCol="0">
            <a:spAutoFit/>
          </a:bodyPr>
          <a:lstStyle/>
          <a:p>
            <a:r>
              <a:rPr lang="en-US" sz="1100" dirty="0"/>
              <a:t>Source:  U.S. Census Bureau, 2013-2017 American Community Survey 5-Year Estimates</a:t>
            </a:r>
          </a:p>
        </p:txBody>
      </p:sp>
      <p:pic>
        <p:nvPicPr>
          <p:cNvPr id="6" name="Picture 5"/>
          <p:cNvPicPr>
            <a:picLocks noChangeAspect="1"/>
          </p:cNvPicPr>
          <p:nvPr/>
        </p:nvPicPr>
        <p:blipFill>
          <a:blip r:embed="rId4"/>
          <a:stretch>
            <a:fillRect/>
          </a:stretch>
        </p:blipFill>
        <p:spPr>
          <a:xfrm>
            <a:off x="2493817" y="1690688"/>
            <a:ext cx="5128954" cy="3975921"/>
          </a:xfrm>
          <a:prstGeom prst="rect">
            <a:avLst/>
          </a:prstGeom>
        </p:spPr>
      </p:pic>
    </p:spTree>
    <p:extLst>
      <p:ext uri="{BB962C8B-B14F-4D97-AF65-F5344CB8AC3E}">
        <p14:creationId xmlns:p14="http://schemas.microsoft.com/office/powerpoint/2010/main" val="3690705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Official poverty level is so understated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376" y="2254686"/>
            <a:ext cx="10321247" cy="3820438"/>
          </a:xfrm>
          <a:prstGeom prst="rect">
            <a:avLst/>
          </a:prstGeom>
        </p:spPr>
      </p:pic>
    </p:spTree>
    <p:extLst>
      <p:ext uri="{BB962C8B-B14F-4D97-AF65-F5344CB8AC3E}">
        <p14:creationId xmlns:p14="http://schemas.microsoft.com/office/powerpoint/2010/main" val="234361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ALICE in Yavapai County</a:t>
            </a:r>
          </a:p>
        </p:txBody>
      </p:sp>
      <p:pic>
        <p:nvPicPr>
          <p:cNvPr id="6" name="Picture 5"/>
          <p:cNvPicPr>
            <a:picLocks noChangeAspect="1"/>
          </p:cNvPicPr>
          <p:nvPr/>
        </p:nvPicPr>
        <p:blipFill>
          <a:blip r:embed="rId2"/>
          <a:stretch>
            <a:fillRect/>
          </a:stretch>
        </p:blipFill>
        <p:spPr>
          <a:xfrm>
            <a:off x="1089764" y="1230614"/>
            <a:ext cx="5170627" cy="5497958"/>
          </a:xfrm>
          <a:prstGeom prst="rect">
            <a:avLst/>
          </a:prstGeom>
        </p:spPr>
      </p:pic>
      <p:sp>
        <p:nvSpPr>
          <p:cNvPr id="7" name="TextBox 6"/>
          <p:cNvSpPr txBox="1"/>
          <p:nvPr/>
        </p:nvSpPr>
        <p:spPr>
          <a:xfrm>
            <a:off x="5649238" y="6075123"/>
            <a:ext cx="611153" cy="413359"/>
          </a:xfrm>
          <a:prstGeom prst="rect">
            <a:avLst/>
          </a:prstGeom>
          <a:solidFill>
            <a:schemeClr val="bg1"/>
          </a:solidFill>
        </p:spPr>
        <p:txBody>
          <a:bodyPr wrap="square" rtlCol="0">
            <a:spAutoFit/>
          </a:bodyPr>
          <a:lstStyle/>
          <a:p>
            <a:endParaRPr lang="en-US" dirty="0"/>
          </a:p>
        </p:txBody>
      </p:sp>
      <p:pic>
        <p:nvPicPr>
          <p:cNvPr id="8" name="Picture 7"/>
          <p:cNvPicPr>
            <a:picLocks noChangeAspect="1"/>
          </p:cNvPicPr>
          <p:nvPr/>
        </p:nvPicPr>
        <p:blipFill>
          <a:blip r:embed="rId3"/>
          <a:stretch>
            <a:fillRect/>
          </a:stretch>
        </p:blipFill>
        <p:spPr>
          <a:xfrm>
            <a:off x="7410581" y="1550853"/>
            <a:ext cx="3537167" cy="4937629"/>
          </a:xfrm>
          <a:prstGeom prst="rect">
            <a:avLst/>
          </a:prstGeom>
        </p:spPr>
      </p:pic>
      <p:sp>
        <p:nvSpPr>
          <p:cNvPr id="9" name="TextBox 8"/>
          <p:cNvSpPr txBox="1"/>
          <p:nvPr/>
        </p:nvSpPr>
        <p:spPr>
          <a:xfrm>
            <a:off x="324196" y="6587007"/>
            <a:ext cx="7381702" cy="261610"/>
          </a:xfrm>
          <a:prstGeom prst="rect">
            <a:avLst/>
          </a:prstGeom>
          <a:noFill/>
        </p:spPr>
        <p:txBody>
          <a:bodyPr wrap="square" rtlCol="0">
            <a:spAutoFit/>
          </a:bodyPr>
          <a:lstStyle/>
          <a:p>
            <a:r>
              <a:rPr lang="en-US" sz="1100" dirty="0"/>
              <a:t>Source:  www.unitedwayalice.org/in-the-us</a:t>
            </a:r>
          </a:p>
        </p:txBody>
      </p:sp>
    </p:spTree>
    <p:extLst>
      <p:ext uri="{BB962C8B-B14F-4D97-AF65-F5344CB8AC3E}">
        <p14:creationId xmlns:p14="http://schemas.microsoft.com/office/powerpoint/2010/main" val="757040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747490" y="6206591"/>
            <a:ext cx="3115433" cy="461248"/>
            <a:chOff x="954860" y="227714"/>
            <a:chExt cx="10495369" cy="1317865"/>
          </a:xfrm>
        </p:grpSpPr>
        <p:sp>
          <p:nvSpPr>
            <p:cNvPr id="4" name="Rectangle 3"/>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
        <p:nvSpPr>
          <p:cNvPr id="3" name="Title 2"/>
          <p:cNvSpPr>
            <a:spLocks noGrp="1"/>
          </p:cNvSpPr>
          <p:nvPr>
            <p:ph type="title"/>
          </p:nvPr>
        </p:nvSpPr>
        <p:spPr>
          <a:xfrm>
            <a:off x="971203" y="2626187"/>
            <a:ext cx="10515600" cy="1325563"/>
          </a:xfrm>
        </p:spPr>
        <p:txBody>
          <a:bodyPr/>
          <a:lstStyle/>
          <a:p>
            <a:r>
              <a:rPr lang="en-US" dirty="0"/>
              <a:t>Education</a:t>
            </a:r>
          </a:p>
        </p:txBody>
      </p:sp>
    </p:spTree>
    <p:extLst>
      <p:ext uri="{BB962C8B-B14F-4D97-AF65-F5344CB8AC3E}">
        <p14:creationId xmlns:p14="http://schemas.microsoft.com/office/powerpoint/2010/main" val="3484894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Job Education and Training Requirements</a:t>
            </a:r>
          </a:p>
        </p:txBody>
      </p:sp>
      <p:pic>
        <p:nvPicPr>
          <p:cNvPr id="6" name="Content Placeholder 5"/>
          <p:cNvPicPr>
            <a:picLocks noGrp="1" noChangeAspect="1"/>
          </p:cNvPicPr>
          <p:nvPr>
            <p:ph sz="half" idx="2"/>
          </p:nvPr>
        </p:nvPicPr>
        <p:blipFill>
          <a:blip r:embed="rId2"/>
          <a:stretch>
            <a:fillRect/>
          </a:stretch>
        </p:blipFill>
        <p:spPr>
          <a:xfrm>
            <a:off x="6172200" y="2560670"/>
            <a:ext cx="5181600" cy="2881248"/>
          </a:xfrm>
          <a:prstGeom prst="rect">
            <a:avLst/>
          </a:prstGeom>
        </p:spPr>
      </p:pic>
      <p:pic>
        <p:nvPicPr>
          <p:cNvPr id="12" name="Content Placeholder 11"/>
          <p:cNvPicPr>
            <a:picLocks noGrp="1" noChangeAspect="1"/>
          </p:cNvPicPr>
          <p:nvPr>
            <p:ph sz="half" idx="1"/>
          </p:nvPr>
        </p:nvPicPr>
        <p:blipFill>
          <a:blip r:embed="rId3"/>
          <a:stretch>
            <a:fillRect/>
          </a:stretch>
        </p:blipFill>
        <p:spPr>
          <a:xfrm>
            <a:off x="838200" y="2060878"/>
            <a:ext cx="2305050" cy="2733675"/>
          </a:xfrm>
          <a:prstGeom prst="rect">
            <a:avLst/>
          </a:prstGeom>
        </p:spPr>
      </p:pic>
      <p:pic>
        <p:nvPicPr>
          <p:cNvPr id="13" name="Picture 12"/>
          <p:cNvPicPr>
            <a:picLocks noChangeAspect="1"/>
          </p:cNvPicPr>
          <p:nvPr/>
        </p:nvPicPr>
        <p:blipFill>
          <a:blip r:embed="rId4"/>
          <a:stretch>
            <a:fillRect/>
          </a:stretch>
        </p:blipFill>
        <p:spPr>
          <a:xfrm>
            <a:off x="3444846" y="2098978"/>
            <a:ext cx="2276475" cy="2695575"/>
          </a:xfrm>
          <a:prstGeom prst="rect">
            <a:avLst/>
          </a:prstGeom>
        </p:spPr>
      </p:pic>
      <p:pic>
        <p:nvPicPr>
          <p:cNvPr id="14" name="Picture 13"/>
          <p:cNvPicPr>
            <a:picLocks noChangeAspect="1"/>
          </p:cNvPicPr>
          <p:nvPr/>
        </p:nvPicPr>
        <p:blipFill>
          <a:blip r:embed="rId5"/>
          <a:stretch>
            <a:fillRect/>
          </a:stretch>
        </p:blipFill>
        <p:spPr>
          <a:xfrm>
            <a:off x="2333538" y="4946852"/>
            <a:ext cx="2105025" cy="771525"/>
          </a:xfrm>
          <a:prstGeom prst="rect">
            <a:avLst/>
          </a:prstGeom>
        </p:spPr>
      </p:pic>
      <p:sp>
        <p:nvSpPr>
          <p:cNvPr id="15" name="TextBox 14"/>
          <p:cNvSpPr txBox="1"/>
          <p:nvPr/>
        </p:nvSpPr>
        <p:spPr>
          <a:xfrm>
            <a:off x="6172200" y="6311900"/>
            <a:ext cx="2518756" cy="261610"/>
          </a:xfrm>
          <a:prstGeom prst="rect">
            <a:avLst/>
          </a:prstGeom>
          <a:noFill/>
        </p:spPr>
        <p:txBody>
          <a:bodyPr wrap="square" rtlCol="0">
            <a:spAutoFit/>
          </a:bodyPr>
          <a:lstStyle/>
          <a:p>
            <a:r>
              <a:rPr lang="en-US" sz="1100" dirty="0"/>
              <a:t>Source:  www.explorethetrades.org</a:t>
            </a:r>
          </a:p>
        </p:txBody>
      </p:sp>
      <p:sp>
        <p:nvSpPr>
          <p:cNvPr id="16" name="TextBox 15"/>
          <p:cNvSpPr txBox="1"/>
          <p:nvPr/>
        </p:nvSpPr>
        <p:spPr>
          <a:xfrm>
            <a:off x="399011" y="6334298"/>
            <a:ext cx="5170516" cy="261610"/>
          </a:xfrm>
          <a:prstGeom prst="rect">
            <a:avLst/>
          </a:prstGeom>
          <a:noFill/>
        </p:spPr>
        <p:txBody>
          <a:bodyPr wrap="square" rtlCol="0">
            <a:spAutoFit/>
          </a:bodyPr>
          <a:lstStyle/>
          <a:p>
            <a:r>
              <a:rPr lang="en-US" sz="1100" dirty="0"/>
              <a:t>Source: Georgetown University Center on Education and the Workforce</a:t>
            </a:r>
          </a:p>
        </p:txBody>
      </p:sp>
    </p:spTree>
    <p:extLst>
      <p:ext uri="{BB962C8B-B14F-4D97-AF65-F5344CB8AC3E}">
        <p14:creationId xmlns:p14="http://schemas.microsoft.com/office/powerpoint/2010/main" val="3651381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85825" y="685800"/>
            <a:ext cx="10420350" cy="5486400"/>
          </a:xfrm>
          <a:prstGeom prst="rect">
            <a:avLst/>
          </a:prstGeom>
        </p:spPr>
      </p:pic>
    </p:spTree>
    <p:extLst>
      <p:ext uri="{BB962C8B-B14F-4D97-AF65-F5344CB8AC3E}">
        <p14:creationId xmlns:p14="http://schemas.microsoft.com/office/powerpoint/2010/main" val="4004654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Trends</a:t>
            </a:r>
          </a:p>
        </p:txBody>
      </p:sp>
      <p:grpSp>
        <p:nvGrpSpPr>
          <p:cNvPr id="3" name="Group 2"/>
          <p:cNvGrpSpPr/>
          <p:nvPr/>
        </p:nvGrpSpPr>
        <p:grpSpPr>
          <a:xfrm>
            <a:off x="8747490" y="6206591"/>
            <a:ext cx="3115433" cy="461248"/>
            <a:chOff x="954860" y="227714"/>
            <a:chExt cx="10495369" cy="1317865"/>
          </a:xfrm>
        </p:grpSpPr>
        <p:sp>
          <p:nvSpPr>
            <p:cNvPr id="4" name="Rectangle 3"/>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pic>
        <p:nvPicPr>
          <p:cNvPr id="6" name="Picture 5" descr="Image result for red for ed arizona"/>
          <p:cNvPicPr/>
          <p:nvPr/>
        </p:nvPicPr>
        <p:blipFill>
          <a:blip r:embed="rId3">
            <a:extLst>
              <a:ext uri="{28A0092B-C50C-407E-A947-70E740481C1C}">
                <a14:useLocalDpi xmlns:a14="http://schemas.microsoft.com/office/drawing/2010/main" val="0"/>
              </a:ext>
            </a:extLst>
          </a:blip>
          <a:srcRect/>
          <a:stretch>
            <a:fillRect/>
          </a:stretch>
        </p:blipFill>
        <p:spPr bwMode="auto">
          <a:xfrm>
            <a:off x="838199" y="2650590"/>
            <a:ext cx="4182687" cy="2893999"/>
          </a:xfrm>
          <a:prstGeom prst="rect">
            <a:avLst/>
          </a:prstGeom>
          <a:noFill/>
          <a:ln>
            <a:noFill/>
          </a:ln>
        </p:spPr>
      </p:pic>
      <p:pic>
        <p:nvPicPr>
          <p:cNvPr id="7" name="Picture 6"/>
          <p:cNvPicPr/>
          <p:nvPr/>
        </p:nvPicPr>
        <p:blipFill>
          <a:blip r:embed="rId4"/>
          <a:stretch>
            <a:fillRect/>
          </a:stretch>
        </p:blipFill>
        <p:spPr>
          <a:xfrm>
            <a:off x="6096000" y="3201785"/>
            <a:ext cx="4210050" cy="2889861"/>
          </a:xfrm>
          <a:prstGeom prst="rect">
            <a:avLst/>
          </a:prstGeom>
        </p:spPr>
      </p:pic>
      <p:sp>
        <p:nvSpPr>
          <p:cNvPr id="8" name="Text Placeholder 3"/>
          <p:cNvSpPr txBox="1">
            <a:spLocks/>
          </p:cNvSpPr>
          <p:nvPr/>
        </p:nvSpPr>
        <p:spPr>
          <a:xfrm>
            <a:off x="4092633" y="1913990"/>
            <a:ext cx="3703638" cy="736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Challenged K-12 system</a:t>
            </a:r>
          </a:p>
        </p:txBody>
      </p:sp>
    </p:spTree>
    <p:extLst>
      <p:ext uri="{BB962C8B-B14F-4D97-AF65-F5344CB8AC3E}">
        <p14:creationId xmlns:p14="http://schemas.microsoft.com/office/powerpoint/2010/main" val="4196088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 Student Performance</a:t>
            </a:r>
          </a:p>
        </p:txBody>
      </p:sp>
      <p:grpSp>
        <p:nvGrpSpPr>
          <p:cNvPr id="3" name="Group 2"/>
          <p:cNvGrpSpPr/>
          <p:nvPr/>
        </p:nvGrpSpPr>
        <p:grpSpPr>
          <a:xfrm>
            <a:off x="8747490" y="6206591"/>
            <a:ext cx="3115433" cy="461248"/>
            <a:chOff x="954860" y="227714"/>
            <a:chExt cx="10495369" cy="1317865"/>
          </a:xfrm>
        </p:grpSpPr>
        <p:sp>
          <p:nvSpPr>
            <p:cNvPr id="4" name="Rectangle 3"/>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pic>
        <p:nvPicPr>
          <p:cNvPr id="9" name="Picture 8"/>
          <p:cNvPicPr/>
          <p:nvPr/>
        </p:nvPicPr>
        <p:blipFill>
          <a:blip r:embed="rId3"/>
          <a:stretch>
            <a:fillRect/>
          </a:stretch>
        </p:blipFill>
        <p:spPr>
          <a:xfrm>
            <a:off x="2245822" y="1752124"/>
            <a:ext cx="5943600" cy="2276475"/>
          </a:xfrm>
          <a:prstGeom prst="rect">
            <a:avLst/>
          </a:prstGeom>
        </p:spPr>
      </p:pic>
      <p:pic>
        <p:nvPicPr>
          <p:cNvPr id="10" name="Picture 9"/>
          <p:cNvPicPr/>
          <p:nvPr/>
        </p:nvPicPr>
        <p:blipFill>
          <a:blip r:embed="rId4"/>
          <a:stretch>
            <a:fillRect/>
          </a:stretch>
        </p:blipFill>
        <p:spPr>
          <a:xfrm>
            <a:off x="2245822" y="4090035"/>
            <a:ext cx="5943600" cy="2317115"/>
          </a:xfrm>
          <a:prstGeom prst="rect">
            <a:avLst/>
          </a:prstGeom>
        </p:spPr>
      </p:pic>
      <p:sp>
        <p:nvSpPr>
          <p:cNvPr id="8" name="TextBox 7"/>
          <p:cNvSpPr txBox="1"/>
          <p:nvPr/>
        </p:nvSpPr>
        <p:spPr>
          <a:xfrm>
            <a:off x="407324" y="6437215"/>
            <a:ext cx="7381702" cy="261610"/>
          </a:xfrm>
          <a:prstGeom prst="rect">
            <a:avLst/>
          </a:prstGeom>
          <a:noFill/>
        </p:spPr>
        <p:txBody>
          <a:bodyPr wrap="square" rtlCol="0">
            <a:spAutoFit/>
          </a:bodyPr>
          <a:lstStyle/>
          <a:p>
            <a:r>
              <a:rPr lang="en-US" sz="1100" dirty="0"/>
              <a:t>Source:  U.S. National Center for Education Statistics, National Assessment of Educational Progress 2017</a:t>
            </a:r>
          </a:p>
        </p:txBody>
      </p:sp>
    </p:spTree>
    <p:extLst>
      <p:ext uri="{BB962C8B-B14F-4D97-AF65-F5344CB8AC3E}">
        <p14:creationId xmlns:p14="http://schemas.microsoft.com/office/powerpoint/2010/main" val="2446484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School Enrollment</a:t>
            </a:r>
          </a:p>
        </p:txBody>
      </p:sp>
      <p:grpSp>
        <p:nvGrpSpPr>
          <p:cNvPr id="3" name="Group 2"/>
          <p:cNvGrpSpPr/>
          <p:nvPr/>
        </p:nvGrpSpPr>
        <p:grpSpPr>
          <a:xfrm>
            <a:off x="8747490" y="6206591"/>
            <a:ext cx="3115433" cy="461248"/>
            <a:chOff x="954860" y="227714"/>
            <a:chExt cx="10495369" cy="1317865"/>
          </a:xfrm>
        </p:grpSpPr>
        <p:sp>
          <p:nvSpPr>
            <p:cNvPr id="4" name="Rectangle 3"/>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282136" y="1859280"/>
            <a:ext cx="6581703" cy="4450080"/>
          </a:xfrm>
          <a:prstGeom prst="rect">
            <a:avLst/>
          </a:prstGeom>
          <a:noFill/>
        </p:spPr>
      </p:pic>
      <p:sp>
        <p:nvSpPr>
          <p:cNvPr id="7" name="TextBox 6"/>
          <p:cNvSpPr txBox="1"/>
          <p:nvPr/>
        </p:nvSpPr>
        <p:spPr>
          <a:xfrm>
            <a:off x="390697" y="6406229"/>
            <a:ext cx="8171411" cy="261610"/>
          </a:xfrm>
          <a:prstGeom prst="rect">
            <a:avLst/>
          </a:prstGeom>
          <a:noFill/>
        </p:spPr>
        <p:txBody>
          <a:bodyPr wrap="square" rtlCol="0">
            <a:spAutoFit/>
          </a:bodyPr>
          <a:lstStyle/>
          <a:p>
            <a:r>
              <a:rPr lang="en-US" sz="1100" dirty="0"/>
              <a:t>Source:  Arizona Department of Education, 2012-13 – 2016-17; YC Office of Institutional Effectiveness and Research Forecast 2017-18</a:t>
            </a:r>
          </a:p>
        </p:txBody>
      </p:sp>
    </p:spTree>
    <p:extLst>
      <p:ext uri="{BB962C8B-B14F-4D97-AF65-F5344CB8AC3E}">
        <p14:creationId xmlns:p14="http://schemas.microsoft.com/office/powerpoint/2010/main" val="213413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747490" y="6206591"/>
            <a:ext cx="3115433" cy="461248"/>
            <a:chOff x="954860" y="227714"/>
            <a:chExt cx="10495369" cy="1317865"/>
          </a:xfrm>
        </p:grpSpPr>
        <p:sp>
          <p:nvSpPr>
            <p:cNvPr id="4" name="Rectangle 3"/>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
        <p:nvSpPr>
          <p:cNvPr id="2" name="TextBox 1"/>
          <p:cNvSpPr txBox="1"/>
          <p:nvPr/>
        </p:nvSpPr>
        <p:spPr>
          <a:xfrm>
            <a:off x="4054110" y="307498"/>
            <a:ext cx="3617140" cy="1015663"/>
          </a:xfrm>
          <a:prstGeom prst="rect">
            <a:avLst/>
          </a:prstGeom>
          <a:noFill/>
        </p:spPr>
        <p:txBody>
          <a:bodyPr wrap="square" rtlCol="0">
            <a:spAutoFit/>
          </a:bodyPr>
          <a:lstStyle/>
          <a:p>
            <a:pPr algn="ctr"/>
            <a:r>
              <a:rPr lang="en-US" sz="6000" b="1" dirty="0">
                <a:latin typeface="Ink Free" panose="03080402000500000000" pitchFamily="66" charset="0"/>
              </a:rPr>
              <a:t>Agenda</a:t>
            </a:r>
          </a:p>
        </p:txBody>
      </p:sp>
      <p:sp>
        <p:nvSpPr>
          <p:cNvPr id="7" name="Rectangle 6"/>
          <p:cNvSpPr/>
          <p:nvPr/>
        </p:nvSpPr>
        <p:spPr>
          <a:xfrm>
            <a:off x="1444053" y="1567219"/>
            <a:ext cx="9613692" cy="3970318"/>
          </a:xfrm>
          <a:prstGeom prst="rect">
            <a:avLst/>
          </a:prstGeom>
        </p:spPr>
        <p:txBody>
          <a:bodyPr wrap="square">
            <a:spAutoFit/>
          </a:bodyPr>
          <a:lstStyle/>
          <a:p>
            <a:r>
              <a:rPr lang="en-US" kern="1400" dirty="0">
                <a:solidFill>
                  <a:srgbClr val="212120"/>
                </a:solidFill>
                <a:latin typeface="Times New Roman" panose="02020603050405020304" pitchFamily="18" charset="0"/>
                <a:ea typeface="Times New Roman" panose="02020603050405020304" pitchFamily="18" charset="0"/>
              </a:rPr>
              <a:t>		Buffet Lunch</a:t>
            </a:r>
            <a:endParaRPr lang="en-US" sz="1050" kern="1400" dirty="0">
              <a:solidFill>
                <a:srgbClr val="212120"/>
              </a:solidFill>
              <a:latin typeface="Times New Roman" panose="02020603050405020304" pitchFamily="18" charset="0"/>
              <a:ea typeface="Times New Roman" panose="02020603050405020304" pitchFamily="18" charset="0"/>
            </a:endParaRPr>
          </a:p>
          <a:p>
            <a:r>
              <a:rPr lang="en-US" kern="1400" dirty="0">
                <a:solidFill>
                  <a:srgbClr val="212120"/>
                </a:solidFill>
                <a:latin typeface="Times New Roman" panose="02020603050405020304" pitchFamily="18" charset="0"/>
                <a:ea typeface="Times New Roman" panose="02020603050405020304" pitchFamily="18" charset="0"/>
              </a:rPr>
              <a:t> </a:t>
            </a:r>
            <a:endParaRPr lang="en-US" sz="1050" kern="1400" dirty="0">
              <a:solidFill>
                <a:srgbClr val="212120"/>
              </a:solidFill>
              <a:latin typeface="Times New Roman" panose="02020603050405020304" pitchFamily="18" charset="0"/>
              <a:ea typeface="Times New Roman" panose="02020603050405020304" pitchFamily="18" charset="0"/>
            </a:endParaRPr>
          </a:p>
          <a:p>
            <a:r>
              <a:rPr lang="en-US" kern="1400" dirty="0">
                <a:solidFill>
                  <a:srgbClr val="212120"/>
                </a:solidFill>
                <a:latin typeface="Times New Roman" panose="02020603050405020304" pitchFamily="18" charset="0"/>
                <a:ea typeface="Times New Roman" panose="02020603050405020304" pitchFamily="18" charset="0"/>
              </a:rPr>
              <a:t>		Welcome and Logistics		Mr. Richard Hernandez</a:t>
            </a:r>
            <a:endParaRPr lang="en-US" sz="1050" kern="1400" dirty="0">
              <a:solidFill>
                <a:srgbClr val="212120"/>
              </a:solidFill>
              <a:latin typeface="Times New Roman" panose="02020603050405020304" pitchFamily="18" charset="0"/>
              <a:ea typeface="Times New Roman" panose="02020603050405020304" pitchFamily="18" charset="0"/>
            </a:endParaRPr>
          </a:p>
          <a:p>
            <a:r>
              <a:rPr lang="en-US" kern="1400" dirty="0">
                <a:solidFill>
                  <a:srgbClr val="212120"/>
                </a:solidFill>
                <a:latin typeface="Times New Roman" panose="02020603050405020304" pitchFamily="18" charset="0"/>
                <a:ea typeface="Times New Roman" panose="02020603050405020304" pitchFamily="18" charset="0"/>
              </a:rPr>
              <a:t> </a:t>
            </a:r>
            <a:endParaRPr lang="en-US" sz="1050" kern="1400" dirty="0">
              <a:solidFill>
                <a:srgbClr val="212120"/>
              </a:solidFill>
              <a:latin typeface="Times New Roman" panose="02020603050405020304" pitchFamily="18" charset="0"/>
              <a:ea typeface="Times New Roman" panose="02020603050405020304" pitchFamily="18" charset="0"/>
            </a:endParaRPr>
          </a:p>
          <a:p>
            <a:r>
              <a:rPr lang="en-US" kern="1400" dirty="0">
                <a:solidFill>
                  <a:srgbClr val="212120"/>
                </a:solidFill>
                <a:latin typeface="Times New Roman" panose="02020603050405020304" pitchFamily="18" charset="0"/>
                <a:ea typeface="Times New Roman" panose="02020603050405020304" pitchFamily="18" charset="0"/>
              </a:rPr>
              <a:t>		Why We Are Here			Mr. Rodney Jenkins</a:t>
            </a:r>
            <a:endParaRPr lang="en-US" sz="1050" kern="1400" dirty="0">
              <a:solidFill>
                <a:srgbClr val="212120"/>
              </a:solidFill>
              <a:latin typeface="Times New Roman" panose="02020603050405020304" pitchFamily="18" charset="0"/>
              <a:ea typeface="Times New Roman" panose="02020603050405020304" pitchFamily="18" charset="0"/>
            </a:endParaRPr>
          </a:p>
          <a:p>
            <a:r>
              <a:rPr lang="en-US" kern="1400" dirty="0">
                <a:solidFill>
                  <a:srgbClr val="212120"/>
                </a:solidFill>
                <a:latin typeface="Times New Roman" panose="02020603050405020304" pitchFamily="18" charset="0"/>
                <a:ea typeface="Times New Roman" panose="02020603050405020304" pitchFamily="18" charset="0"/>
              </a:rPr>
              <a:t> </a:t>
            </a:r>
            <a:endParaRPr lang="en-US" sz="1050" kern="1400" dirty="0">
              <a:solidFill>
                <a:srgbClr val="212120"/>
              </a:solidFill>
              <a:latin typeface="Times New Roman" panose="02020603050405020304" pitchFamily="18" charset="0"/>
              <a:ea typeface="Times New Roman" panose="02020603050405020304" pitchFamily="18" charset="0"/>
            </a:endParaRPr>
          </a:p>
          <a:p>
            <a:r>
              <a:rPr lang="en-US" kern="1400" dirty="0">
                <a:solidFill>
                  <a:srgbClr val="212120"/>
                </a:solidFill>
                <a:latin typeface="Times New Roman" panose="02020603050405020304" pitchFamily="18" charset="0"/>
                <a:ea typeface="Times New Roman" panose="02020603050405020304" pitchFamily="18" charset="0"/>
              </a:rPr>
              <a:t>		The Demographics of		Dr. Tom Hughes</a:t>
            </a:r>
            <a:endParaRPr lang="en-US" sz="1050" kern="1400" dirty="0">
              <a:solidFill>
                <a:srgbClr val="212120"/>
              </a:solidFill>
              <a:latin typeface="Times New Roman" panose="02020603050405020304" pitchFamily="18" charset="0"/>
              <a:ea typeface="Times New Roman" panose="02020603050405020304" pitchFamily="18" charset="0"/>
            </a:endParaRPr>
          </a:p>
          <a:p>
            <a:r>
              <a:rPr lang="en-US" kern="1400" dirty="0">
                <a:solidFill>
                  <a:srgbClr val="212120"/>
                </a:solidFill>
                <a:latin typeface="Times New Roman" panose="02020603050405020304" pitchFamily="18" charset="0"/>
                <a:ea typeface="Times New Roman" panose="02020603050405020304" pitchFamily="18" charset="0"/>
              </a:rPr>
              <a:t>		Yavapai County</a:t>
            </a:r>
            <a:endParaRPr lang="en-US" sz="1050" kern="1400" dirty="0">
              <a:solidFill>
                <a:srgbClr val="212120"/>
              </a:solidFill>
              <a:latin typeface="Times New Roman" panose="02020603050405020304" pitchFamily="18" charset="0"/>
              <a:ea typeface="Times New Roman" panose="02020603050405020304" pitchFamily="18" charset="0"/>
            </a:endParaRPr>
          </a:p>
          <a:p>
            <a:r>
              <a:rPr lang="en-US" kern="1400" dirty="0">
                <a:solidFill>
                  <a:srgbClr val="212120"/>
                </a:solidFill>
                <a:latin typeface="Times New Roman" panose="02020603050405020304" pitchFamily="18" charset="0"/>
                <a:ea typeface="Times New Roman" panose="02020603050405020304" pitchFamily="18" charset="0"/>
              </a:rPr>
              <a:t> </a:t>
            </a:r>
            <a:endParaRPr lang="en-US" sz="1050" kern="1400" dirty="0">
              <a:solidFill>
                <a:srgbClr val="212120"/>
              </a:solidFill>
              <a:latin typeface="Times New Roman" panose="02020603050405020304" pitchFamily="18" charset="0"/>
              <a:ea typeface="Times New Roman" panose="02020603050405020304" pitchFamily="18" charset="0"/>
            </a:endParaRPr>
          </a:p>
          <a:p>
            <a:r>
              <a:rPr lang="en-US" kern="1400" dirty="0">
                <a:solidFill>
                  <a:srgbClr val="212120"/>
                </a:solidFill>
                <a:latin typeface="Times New Roman" panose="02020603050405020304" pitchFamily="18" charset="0"/>
                <a:ea typeface="Times New Roman" panose="02020603050405020304" pitchFamily="18" charset="0"/>
              </a:rPr>
              <a:t>		A Case for Regional		Mr. Trevor Stokes</a:t>
            </a:r>
            <a:endParaRPr lang="en-US" sz="1050" kern="1400" dirty="0">
              <a:solidFill>
                <a:srgbClr val="212120"/>
              </a:solidFill>
              <a:latin typeface="Times New Roman" panose="02020603050405020304" pitchFamily="18" charset="0"/>
              <a:ea typeface="Times New Roman" panose="02020603050405020304" pitchFamily="18" charset="0"/>
            </a:endParaRPr>
          </a:p>
          <a:p>
            <a:r>
              <a:rPr lang="en-US" kern="1400" dirty="0">
                <a:solidFill>
                  <a:srgbClr val="212120"/>
                </a:solidFill>
                <a:latin typeface="Times New Roman" panose="02020603050405020304" pitchFamily="18" charset="0"/>
                <a:ea typeface="Times New Roman" panose="02020603050405020304" pitchFamily="18" charset="0"/>
              </a:rPr>
              <a:t>		Collaboration		</a:t>
            </a:r>
            <a:endParaRPr lang="en-US" sz="1050" kern="1400" dirty="0">
              <a:solidFill>
                <a:srgbClr val="212120"/>
              </a:solidFill>
              <a:latin typeface="Times New Roman" panose="02020603050405020304" pitchFamily="18" charset="0"/>
              <a:ea typeface="Times New Roman" panose="02020603050405020304" pitchFamily="18" charset="0"/>
            </a:endParaRPr>
          </a:p>
          <a:p>
            <a:r>
              <a:rPr lang="en-US" kern="1400" dirty="0">
                <a:solidFill>
                  <a:srgbClr val="212120"/>
                </a:solidFill>
                <a:latin typeface="Times New Roman" panose="02020603050405020304" pitchFamily="18" charset="0"/>
                <a:ea typeface="Times New Roman" panose="02020603050405020304" pitchFamily="18" charset="0"/>
              </a:rPr>
              <a:t> </a:t>
            </a:r>
            <a:endParaRPr lang="en-US" sz="1050" kern="1400" dirty="0">
              <a:solidFill>
                <a:srgbClr val="212120"/>
              </a:solidFill>
              <a:latin typeface="Times New Roman" panose="02020603050405020304" pitchFamily="18" charset="0"/>
              <a:ea typeface="Times New Roman" panose="02020603050405020304" pitchFamily="18" charset="0"/>
            </a:endParaRPr>
          </a:p>
          <a:p>
            <a:r>
              <a:rPr lang="en-US" kern="1400" dirty="0">
                <a:solidFill>
                  <a:srgbClr val="212120"/>
                </a:solidFill>
                <a:latin typeface="Times New Roman" panose="02020603050405020304" pitchFamily="18" charset="0"/>
                <a:ea typeface="Times New Roman" panose="02020603050405020304" pitchFamily="18" charset="0"/>
              </a:rPr>
              <a:t>		Next Steps and Open	</a:t>
            </a:r>
            <a:r>
              <a:rPr lang="en-US" kern="1400">
                <a:solidFill>
                  <a:srgbClr val="212120"/>
                </a:solidFill>
                <a:latin typeface="Times New Roman" panose="02020603050405020304" pitchFamily="18" charset="0"/>
                <a:ea typeface="Times New Roman" panose="02020603050405020304" pitchFamily="18" charset="0"/>
              </a:rPr>
              <a:t>	Dr</a:t>
            </a:r>
            <a:r>
              <a:rPr lang="en-US" kern="1400" dirty="0">
                <a:solidFill>
                  <a:srgbClr val="212120"/>
                </a:solidFill>
                <a:latin typeface="Times New Roman" panose="02020603050405020304" pitchFamily="18" charset="0"/>
                <a:ea typeface="Times New Roman" panose="02020603050405020304" pitchFamily="18" charset="0"/>
              </a:rPr>
              <a:t>. Ron Liss</a:t>
            </a:r>
            <a:endParaRPr lang="en-US" sz="1050" kern="1400" dirty="0">
              <a:solidFill>
                <a:srgbClr val="212120"/>
              </a:solidFill>
              <a:latin typeface="Times New Roman" panose="02020603050405020304" pitchFamily="18" charset="0"/>
              <a:ea typeface="Times New Roman" panose="02020603050405020304" pitchFamily="18" charset="0"/>
            </a:endParaRPr>
          </a:p>
          <a:p>
            <a:r>
              <a:rPr lang="en-US" kern="1400" dirty="0">
                <a:solidFill>
                  <a:srgbClr val="212120"/>
                </a:solidFill>
                <a:latin typeface="Times New Roman" panose="02020603050405020304" pitchFamily="18" charset="0"/>
                <a:ea typeface="Times New Roman" panose="02020603050405020304" pitchFamily="18" charset="0"/>
              </a:rPr>
              <a:t>		Discussion</a:t>
            </a:r>
            <a:endParaRPr lang="en-US" sz="1050" kern="1400" dirty="0">
              <a:solidFill>
                <a:srgbClr val="21212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4324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747490" y="6206591"/>
            <a:ext cx="3115433" cy="461248"/>
            <a:chOff x="954860" y="227714"/>
            <a:chExt cx="10495369" cy="1317865"/>
          </a:xfrm>
        </p:grpSpPr>
        <p:sp>
          <p:nvSpPr>
            <p:cNvPr id="4" name="Rectangle 3"/>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
        <p:nvSpPr>
          <p:cNvPr id="3" name="Title 2"/>
          <p:cNvSpPr>
            <a:spLocks noGrp="1"/>
          </p:cNvSpPr>
          <p:nvPr>
            <p:ph type="title"/>
          </p:nvPr>
        </p:nvSpPr>
        <p:spPr>
          <a:xfrm>
            <a:off x="971203" y="2626187"/>
            <a:ext cx="10515600" cy="1325563"/>
          </a:xfrm>
        </p:spPr>
        <p:txBody>
          <a:bodyPr/>
          <a:lstStyle/>
          <a:p>
            <a:r>
              <a:rPr lang="en-US" dirty="0"/>
              <a:t>Regional Economic Landscape</a:t>
            </a:r>
          </a:p>
        </p:txBody>
      </p:sp>
    </p:spTree>
    <p:extLst>
      <p:ext uri="{BB962C8B-B14F-4D97-AF65-F5344CB8AC3E}">
        <p14:creationId xmlns:p14="http://schemas.microsoft.com/office/powerpoint/2010/main" val="770442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Economy Overview</a:t>
            </a:r>
          </a:p>
        </p:txBody>
      </p:sp>
      <p:grpSp>
        <p:nvGrpSpPr>
          <p:cNvPr id="4" name="Group 3"/>
          <p:cNvGrpSpPr/>
          <p:nvPr/>
        </p:nvGrpSpPr>
        <p:grpSpPr>
          <a:xfrm>
            <a:off x="8747490" y="6206591"/>
            <a:ext cx="3115433" cy="461248"/>
            <a:chOff x="954860" y="227714"/>
            <a:chExt cx="10495369" cy="1317865"/>
          </a:xfrm>
        </p:grpSpPr>
        <p:sp>
          <p:nvSpPr>
            <p:cNvPr id="5" name="Rectangle 4"/>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
        <p:nvSpPr>
          <p:cNvPr id="7" name="TextBox 6"/>
          <p:cNvSpPr txBox="1"/>
          <p:nvPr/>
        </p:nvSpPr>
        <p:spPr>
          <a:xfrm>
            <a:off x="9916374" y="4322619"/>
            <a:ext cx="307571" cy="369332"/>
          </a:xfrm>
          <a:prstGeom prst="rect">
            <a:avLst/>
          </a:prstGeom>
          <a:solidFill>
            <a:schemeClr val="bg1"/>
          </a:solidFill>
        </p:spPr>
        <p:txBody>
          <a:bodyPr wrap="square" rtlCol="0">
            <a:spAutoFit/>
          </a:bodyPr>
          <a:lstStyle/>
          <a:p>
            <a:endParaRPr lang="en-US" dirty="0"/>
          </a:p>
        </p:txBody>
      </p:sp>
      <p:pic>
        <p:nvPicPr>
          <p:cNvPr id="9" name="Picture 8"/>
          <p:cNvPicPr>
            <a:picLocks noChangeAspect="1"/>
          </p:cNvPicPr>
          <p:nvPr/>
        </p:nvPicPr>
        <p:blipFill>
          <a:blip r:embed="rId3"/>
          <a:stretch>
            <a:fillRect/>
          </a:stretch>
        </p:blipFill>
        <p:spPr>
          <a:xfrm>
            <a:off x="723247" y="1578278"/>
            <a:ext cx="3376983" cy="3360825"/>
          </a:xfrm>
          <a:prstGeom prst="rect">
            <a:avLst/>
          </a:prstGeom>
        </p:spPr>
      </p:pic>
      <p:pic>
        <p:nvPicPr>
          <p:cNvPr id="10" name="Picture 9"/>
          <p:cNvPicPr>
            <a:picLocks noChangeAspect="1"/>
          </p:cNvPicPr>
          <p:nvPr/>
        </p:nvPicPr>
        <p:blipFill>
          <a:blip r:embed="rId4"/>
          <a:stretch>
            <a:fillRect/>
          </a:stretch>
        </p:blipFill>
        <p:spPr>
          <a:xfrm>
            <a:off x="723247" y="4955478"/>
            <a:ext cx="3333750" cy="1000125"/>
          </a:xfrm>
          <a:prstGeom prst="rect">
            <a:avLst/>
          </a:prstGeom>
        </p:spPr>
      </p:pic>
      <p:pic>
        <p:nvPicPr>
          <p:cNvPr id="12" name="Picture 11"/>
          <p:cNvPicPr>
            <a:picLocks noChangeAspect="1"/>
          </p:cNvPicPr>
          <p:nvPr/>
        </p:nvPicPr>
        <p:blipFill>
          <a:blip r:embed="rId5"/>
          <a:stretch>
            <a:fillRect/>
          </a:stretch>
        </p:blipFill>
        <p:spPr>
          <a:xfrm>
            <a:off x="4861599" y="1718577"/>
            <a:ext cx="3192637" cy="3192637"/>
          </a:xfrm>
          <a:prstGeom prst="rect">
            <a:avLst/>
          </a:prstGeom>
        </p:spPr>
      </p:pic>
      <p:pic>
        <p:nvPicPr>
          <p:cNvPr id="13" name="Picture 12"/>
          <p:cNvPicPr>
            <a:picLocks noChangeAspect="1"/>
          </p:cNvPicPr>
          <p:nvPr/>
        </p:nvPicPr>
        <p:blipFill>
          <a:blip r:embed="rId6"/>
          <a:stretch>
            <a:fillRect/>
          </a:stretch>
        </p:blipFill>
        <p:spPr>
          <a:xfrm>
            <a:off x="4861599" y="4831653"/>
            <a:ext cx="3038475" cy="1123950"/>
          </a:xfrm>
          <a:prstGeom prst="rect">
            <a:avLst/>
          </a:prstGeom>
        </p:spPr>
      </p:pic>
      <p:pic>
        <p:nvPicPr>
          <p:cNvPr id="14" name="Picture 13"/>
          <p:cNvPicPr>
            <a:picLocks noChangeAspect="1"/>
          </p:cNvPicPr>
          <p:nvPr/>
        </p:nvPicPr>
        <p:blipFill>
          <a:blip r:embed="rId7"/>
          <a:stretch>
            <a:fillRect/>
          </a:stretch>
        </p:blipFill>
        <p:spPr>
          <a:xfrm>
            <a:off x="8775249" y="1469328"/>
            <a:ext cx="3019425" cy="3362325"/>
          </a:xfrm>
          <a:prstGeom prst="rect">
            <a:avLst/>
          </a:prstGeom>
        </p:spPr>
      </p:pic>
      <p:pic>
        <p:nvPicPr>
          <p:cNvPr id="8" name="Picture 7"/>
          <p:cNvPicPr>
            <a:picLocks noChangeAspect="1"/>
          </p:cNvPicPr>
          <p:nvPr/>
        </p:nvPicPr>
        <p:blipFill>
          <a:blip r:embed="rId8"/>
          <a:stretch>
            <a:fillRect/>
          </a:stretch>
        </p:blipFill>
        <p:spPr>
          <a:xfrm>
            <a:off x="8528724" y="4802792"/>
            <a:ext cx="3048260" cy="1181671"/>
          </a:xfrm>
          <a:prstGeom prst="rect">
            <a:avLst/>
          </a:prstGeom>
        </p:spPr>
      </p:pic>
      <p:sp>
        <p:nvSpPr>
          <p:cNvPr id="15" name="TextBox 14"/>
          <p:cNvSpPr txBox="1"/>
          <p:nvPr/>
        </p:nvSpPr>
        <p:spPr>
          <a:xfrm>
            <a:off x="399011" y="6334298"/>
            <a:ext cx="7381702" cy="261610"/>
          </a:xfrm>
          <a:prstGeom prst="rect">
            <a:avLst/>
          </a:prstGeom>
          <a:noFill/>
        </p:spPr>
        <p:txBody>
          <a:bodyPr wrap="square" rtlCol="0">
            <a:spAutoFit/>
          </a:bodyPr>
          <a:lstStyle/>
          <a:p>
            <a:r>
              <a:rPr lang="en-US" sz="1100" dirty="0"/>
              <a:t>Source:  Economic Modeling Systems International (EMSI), 2018</a:t>
            </a:r>
          </a:p>
        </p:txBody>
      </p:sp>
    </p:spTree>
    <p:extLst>
      <p:ext uri="{BB962C8B-B14F-4D97-AF65-F5344CB8AC3E}">
        <p14:creationId xmlns:p14="http://schemas.microsoft.com/office/powerpoint/2010/main" val="2935099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Force</a:t>
            </a:r>
          </a:p>
        </p:txBody>
      </p:sp>
      <p:grpSp>
        <p:nvGrpSpPr>
          <p:cNvPr id="4" name="Group 3"/>
          <p:cNvGrpSpPr/>
          <p:nvPr/>
        </p:nvGrpSpPr>
        <p:grpSpPr>
          <a:xfrm>
            <a:off x="8747490" y="6206591"/>
            <a:ext cx="3115433" cy="461248"/>
            <a:chOff x="954860" y="227714"/>
            <a:chExt cx="10495369" cy="1317865"/>
          </a:xfrm>
        </p:grpSpPr>
        <p:sp>
          <p:nvSpPr>
            <p:cNvPr id="5" name="Rectangle 4"/>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
        <p:nvSpPr>
          <p:cNvPr id="9" name="TextBox 8"/>
          <p:cNvSpPr txBox="1"/>
          <p:nvPr/>
        </p:nvSpPr>
        <p:spPr>
          <a:xfrm>
            <a:off x="1263533" y="6148493"/>
            <a:ext cx="686435" cy="369332"/>
          </a:xfrm>
          <a:prstGeom prst="rect">
            <a:avLst/>
          </a:prstGeom>
          <a:solidFill>
            <a:schemeClr val="bg1"/>
          </a:solidFill>
        </p:spPr>
        <p:txBody>
          <a:bodyPr wrap="square" rtlCol="0">
            <a:spAutoFit/>
          </a:bodyPr>
          <a:lstStyle/>
          <a:p>
            <a:endParaRPr lang="en-US" dirty="0"/>
          </a:p>
        </p:txBody>
      </p:sp>
      <p:pic>
        <p:nvPicPr>
          <p:cNvPr id="10" name="Picture 9"/>
          <p:cNvPicPr>
            <a:picLocks noChangeAspect="1"/>
          </p:cNvPicPr>
          <p:nvPr/>
        </p:nvPicPr>
        <p:blipFill>
          <a:blip r:embed="rId3"/>
          <a:stretch>
            <a:fillRect/>
          </a:stretch>
        </p:blipFill>
        <p:spPr>
          <a:xfrm>
            <a:off x="3967162" y="1171575"/>
            <a:ext cx="4257675" cy="4514850"/>
          </a:xfrm>
          <a:prstGeom prst="rect">
            <a:avLst/>
          </a:prstGeom>
        </p:spPr>
      </p:pic>
      <p:sp>
        <p:nvSpPr>
          <p:cNvPr id="11" name="TextBox 10"/>
          <p:cNvSpPr txBox="1"/>
          <p:nvPr/>
        </p:nvSpPr>
        <p:spPr>
          <a:xfrm>
            <a:off x="5164973" y="2497138"/>
            <a:ext cx="1862051" cy="584775"/>
          </a:xfrm>
          <a:prstGeom prst="rect">
            <a:avLst/>
          </a:prstGeom>
          <a:noFill/>
        </p:spPr>
        <p:txBody>
          <a:bodyPr wrap="square" rtlCol="0">
            <a:spAutoFit/>
          </a:bodyPr>
          <a:lstStyle/>
          <a:p>
            <a:pPr algn="ctr"/>
            <a:r>
              <a:rPr lang="en-US" sz="3200" b="1" dirty="0"/>
              <a:t>104,747</a:t>
            </a:r>
          </a:p>
        </p:txBody>
      </p:sp>
      <p:sp>
        <p:nvSpPr>
          <p:cNvPr id="12" name="TextBox 11"/>
          <p:cNvSpPr txBox="1"/>
          <p:nvPr/>
        </p:nvSpPr>
        <p:spPr>
          <a:xfrm>
            <a:off x="7927267" y="3228012"/>
            <a:ext cx="1862051" cy="523220"/>
          </a:xfrm>
          <a:prstGeom prst="rect">
            <a:avLst/>
          </a:prstGeom>
          <a:noFill/>
        </p:spPr>
        <p:txBody>
          <a:bodyPr wrap="square" rtlCol="0">
            <a:spAutoFit/>
          </a:bodyPr>
          <a:lstStyle/>
          <a:p>
            <a:pPr algn="ctr"/>
            <a:r>
              <a:rPr lang="en-US" sz="2800" b="1" dirty="0"/>
              <a:t>33,519</a:t>
            </a:r>
          </a:p>
        </p:txBody>
      </p:sp>
      <p:sp>
        <p:nvSpPr>
          <p:cNvPr id="13" name="TextBox 12"/>
          <p:cNvSpPr txBox="1"/>
          <p:nvPr/>
        </p:nvSpPr>
        <p:spPr>
          <a:xfrm>
            <a:off x="7497776" y="4034462"/>
            <a:ext cx="1862051" cy="523220"/>
          </a:xfrm>
          <a:prstGeom prst="rect">
            <a:avLst/>
          </a:prstGeom>
          <a:noFill/>
        </p:spPr>
        <p:txBody>
          <a:bodyPr wrap="square" rtlCol="0">
            <a:spAutoFit/>
          </a:bodyPr>
          <a:lstStyle/>
          <a:p>
            <a:pPr algn="ctr"/>
            <a:r>
              <a:rPr lang="en-US" sz="2800" b="1" dirty="0"/>
              <a:t>71,228</a:t>
            </a:r>
          </a:p>
        </p:txBody>
      </p:sp>
      <p:cxnSp>
        <p:nvCxnSpPr>
          <p:cNvPr id="15" name="Straight Connector 14"/>
          <p:cNvCxnSpPr/>
          <p:nvPr/>
        </p:nvCxnSpPr>
        <p:spPr>
          <a:xfrm>
            <a:off x="6367549" y="3823855"/>
            <a:ext cx="1559718" cy="4722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16334" y="3452448"/>
            <a:ext cx="1708503" cy="3717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9011" y="6334298"/>
            <a:ext cx="7381702" cy="261610"/>
          </a:xfrm>
          <a:prstGeom prst="rect">
            <a:avLst/>
          </a:prstGeom>
          <a:noFill/>
        </p:spPr>
        <p:txBody>
          <a:bodyPr wrap="square" rtlCol="0">
            <a:spAutoFit/>
          </a:bodyPr>
          <a:lstStyle/>
          <a:p>
            <a:r>
              <a:rPr lang="en-US" sz="1100" dirty="0"/>
              <a:t>Source:  Economic Modeling Systems International (EMSI), 2018</a:t>
            </a:r>
          </a:p>
        </p:txBody>
      </p:sp>
    </p:spTree>
    <p:extLst>
      <p:ext uri="{BB962C8B-B14F-4D97-AF65-F5344CB8AC3E}">
        <p14:creationId xmlns:p14="http://schemas.microsoft.com/office/powerpoint/2010/main" val="2015754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747490" y="6206591"/>
            <a:ext cx="3115433" cy="461248"/>
            <a:chOff x="954860" y="227714"/>
            <a:chExt cx="10495369" cy="1317865"/>
          </a:xfrm>
        </p:grpSpPr>
        <p:sp>
          <p:nvSpPr>
            <p:cNvPr id="4" name="Rectangle 3"/>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
        <p:nvSpPr>
          <p:cNvPr id="2" name="Title 1"/>
          <p:cNvSpPr>
            <a:spLocks noGrp="1"/>
          </p:cNvSpPr>
          <p:nvPr>
            <p:ph type="title"/>
          </p:nvPr>
        </p:nvSpPr>
        <p:spPr/>
        <p:txBody>
          <a:bodyPr/>
          <a:lstStyle/>
          <a:p>
            <a:r>
              <a:rPr lang="en-US" dirty="0"/>
              <a:t>Largest Industries</a:t>
            </a:r>
          </a:p>
        </p:txBody>
      </p:sp>
      <p:pic>
        <p:nvPicPr>
          <p:cNvPr id="6" name="Picture 5"/>
          <p:cNvPicPr>
            <a:picLocks noChangeAspect="1"/>
          </p:cNvPicPr>
          <p:nvPr/>
        </p:nvPicPr>
        <p:blipFill>
          <a:blip r:embed="rId3"/>
          <a:stretch>
            <a:fillRect/>
          </a:stretch>
        </p:blipFill>
        <p:spPr>
          <a:xfrm>
            <a:off x="493201" y="1832384"/>
            <a:ext cx="11218046" cy="4134783"/>
          </a:xfrm>
          <a:prstGeom prst="rect">
            <a:avLst/>
          </a:prstGeom>
        </p:spPr>
      </p:pic>
      <p:sp>
        <p:nvSpPr>
          <p:cNvPr id="7" name="TextBox 6"/>
          <p:cNvSpPr txBox="1"/>
          <p:nvPr/>
        </p:nvSpPr>
        <p:spPr>
          <a:xfrm>
            <a:off x="399011" y="6334298"/>
            <a:ext cx="7381702" cy="261610"/>
          </a:xfrm>
          <a:prstGeom prst="rect">
            <a:avLst/>
          </a:prstGeom>
          <a:noFill/>
        </p:spPr>
        <p:txBody>
          <a:bodyPr wrap="square" rtlCol="0">
            <a:spAutoFit/>
          </a:bodyPr>
          <a:lstStyle/>
          <a:p>
            <a:r>
              <a:rPr lang="en-US" sz="1100" dirty="0"/>
              <a:t>Source:  Economic Modeling Systems International (EMSI), 2018</a:t>
            </a:r>
          </a:p>
        </p:txBody>
      </p:sp>
    </p:spTree>
    <p:extLst>
      <p:ext uri="{BB962C8B-B14F-4D97-AF65-F5344CB8AC3E}">
        <p14:creationId xmlns:p14="http://schemas.microsoft.com/office/powerpoint/2010/main" val="484961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747490" y="6206591"/>
            <a:ext cx="3115433" cy="461248"/>
            <a:chOff x="954860" y="227714"/>
            <a:chExt cx="10495369" cy="1317865"/>
          </a:xfrm>
        </p:grpSpPr>
        <p:sp>
          <p:nvSpPr>
            <p:cNvPr id="4" name="Rectangle 3"/>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
        <p:nvSpPr>
          <p:cNvPr id="3" name="Title 2"/>
          <p:cNvSpPr>
            <a:spLocks noGrp="1"/>
          </p:cNvSpPr>
          <p:nvPr>
            <p:ph type="title"/>
          </p:nvPr>
        </p:nvSpPr>
        <p:spPr>
          <a:xfrm>
            <a:off x="971203" y="2626187"/>
            <a:ext cx="10515600" cy="1325563"/>
          </a:xfrm>
        </p:spPr>
        <p:txBody>
          <a:bodyPr/>
          <a:lstStyle/>
          <a:p>
            <a:r>
              <a:rPr lang="en-US" dirty="0"/>
              <a:t>Education and Economic Investment</a:t>
            </a:r>
          </a:p>
        </p:txBody>
      </p:sp>
    </p:spTree>
    <p:extLst>
      <p:ext uri="{BB962C8B-B14F-4D97-AF65-F5344CB8AC3E}">
        <p14:creationId xmlns:p14="http://schemas.microsoft.com/office/powerpoint/2010/main" val="613620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Educational Attainment, Earnings, Unemployment</a:t>
            </a:r>
          </a:p>
        </p:txBody>
      </p:sp>
      <p:pic>
        <p:nvPicPr>
          <p:cNvPr id="3" name="Picture 2"/>
          <p:cNvPicPr/>
          <p:nvPr/>
        </p:nvPicPr>
        <p:blipFill>
          <a:blip r:embed="rId2"/>
          <a:stretch>
            <a:fillRect/>
          </a:stretch>
        </p:blipFill>
        <p:spPr>
          <a:xfrm>
            <a:off x="1313411" y="1463041"/>
            <a:ext cx="8819804" cy="4680064"/>
          </a:xfrm>
          <a:prstGeom prst="rect">
            <a:avLst/>
          </a:prstGeom>
        </p:spPr>
      </p:pic>
      <p:grpSp>
        <p:nvGrpSpPr>
          <p:cNvPr id="4" name="Group 3"/>
          <p:cNvGrpSpPr/>
          <p:nvPr/>
        </p:nvGrpSpPr>
        <p:grpSpPr>
          <a:xfrm>
            <a:off x="8747490" y="6206591"/>
            <a:ext cx="3115433" cy="461248"/>
            <a:chOff x="954860" y="227714"/>
            <a:chExt cx="10495369" cy="1317865"/>
          </a:xfrm>
        </p:grpSpPr>
        <p:sp>
          <p:nvSpPr>
            <p:cNvPr id="5" name="Rectangle 4"/>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Tree>
    <p:extLst>
      <p:ext uri="{BB962C8B-B14F-4D97-AF65-F5344CB8AC3E}">
        <p14:creationId xmlns:p14="http://schemas.microsoft.com/office/powerpoint/2010/main" val="1215054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Educational Attainment, Median Earnings, Tax Payments</a:t>
            </a:r>
          </a:p>
        </p:txBody>
      </p:sp>
      <p:grpSp>
        <p:nvGrpSpPr>
          <p:cNvPr id="4" name="Group 3"/>
          <p:cNvGrpSpPr/>
          <p:nvPr/>
        </p:nvGrpSpPr>
        <p:grpSpPr>
          <a:xfrm>
            <a:off x="8747490" y="6206591"/>
            <a:ext cx="3115433" cy="461248"/>
            <a:chOff x="954860" y="227714"/>
            <a:chExt cx="10495369" cy="1317865"/>
          </a:xfrm>
        </p:grpSpPr>
        <p:sp>
          <p:nvSpPr>
            <p:cNvPr id="5" name="Rectangle 4"/>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0283" y="1690688"/>
            <a:ext cx="9655161" cy="414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txBox="1">
            <a:spLocks/>
          </p:cNvSpPr>
          <p:nvPr/>
        </p:nvSpPr>
        <p:spPr>
          <a:xfrm>
            <a:off x="369888" y="6235700"/>
            <a:ext cx="7562850" cy="1889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a:latin typeface="Arial" panose="020B0604020202020204" pitchFamily="34" charset="0"/>
                <a:ea typeface="ＭＳ Ｐゴシック" panose="020B0600070205080204" pitchFamily="34" charset="-128"/>
                <a:cs typeface="Arial" panose="020B0604020202020204" pitchFamily="34" charset="0"/>
              </a:rPr>
              <a:t>SOURCE: The College Board, </a:t>
            </a:r>
            <a:r>
              <a:rPr lang="en-US" altLang="en-US" i="1">
                <a:latin typeface="Arial" panose="020B0604020202020204" pitchFamily="34" charset="0"/>
                <a:ea typeface="ＭＳ Ｐゴシック" panose="020B0600070205080204" pitchFamily="34" charset="-128"/>
                <a:cs typeface="Arial" panose="020B0604020202020204" pitchFamily="34" charset="0"/>
              </a:rPr>
              <a:t>Education Pays 2016, </a:t>
            </a:r>
            <a:r>
              <a:rPr lang="en-US" altLang="en-US">
                <a:latin typeface="Arial" panose="020B0604020202020204" pitchFamily="34" charset="0"/>
                <a:ea typeface="ＭＳ Ｐゴシック" panose="020B0600070205080204" pitchFamily="34" charset="-128"/>
                <a:cs typeface="Arial" panose="020B0604020202020204" pitchFamily="34" charset="0"/>
              </a:rPr>
              <a:t>Figure 2.1</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62369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Educational Attainment &amp; Social Benefits</a:t>
            </a:r>
          </a:p>
        </p:txBody>
      </p:sp>
      <p:sp>
        <p:nvSpPr>
          <p:cNvPr id="7" name="Text Placeholder 6"/>
          <p:cNvSpPr>
            <a:spLocks noGrp="1"/>
          </p:cNvSpPr>
          <p:nvPr>
            <p:ph type="body" idx="1"/>
          </p:nvPr>
        </p:nvSpPr>
        <p:spPr/>
        <p:txBody>
          <a:bodyPr/>
          <a:lstStyle/>
          <a:p>
            <a:pPr algn="ctr"/>
            <a:r>
              <a:rPr lang="en-US" dirty="0"/>
              <a:t>Educational Attainment</a:t>
            </a:r>
          </a:p>
        </p:txBody>
      </p:sp>
      <p:sp>
        <p:nvSpPr>
          <p:cNvPr id="9" name="Text Placeholder 8"/>
          <p:cNvSpPr>
            <a:spLocks noGrp="1"/>
          </p:cNvSpPr>
          <p:nvPr>
            <p:ph type="body" sz="quarter" idx="3"/>
          </p:nvPr>
        </p:nvSpPr>
        <p:spPr/>
        <p:txBody>
          <a:bodyPr/>
          <a:lstStyle/>
          <a:p>
            <a:pPr algn="ctr"/>
            <a:r>
              <a:rPr lang="en-US" dirty="0"/>
              <a:t>Social Benefits/Savings</a:t>
            </a:r>
          </a:p>
        </p:txBody>
      </p:sp>
      <p:sp>
        <p:nvSpPr>
          <p:cNvPr id="10" name="Content Placeholder 9"/>
          <p:cNvSpPr>
            <a:spLocks noGrp="1"/>
          </p:cNvSpPr>
          <p:nvPr>
            <p:ph sz="quarter" idx="4"/>
          </p:nvPr>
        </p:nvSpPr>
        <p:spPr>
          <a:xfrm>
            <a:off x="6172199" y="2505075"/>
            <a:ext cx="5357813" cy="3684588"/>
          </a:xfrm>
        </p:spPr>
        <p:txBody>
          <a:bodyPr>
            <a:normAutofit lnSpcReduction="10000"/>
          </a:bodyPr>
          <a:lstStyle/>
          <a:p>
            <a:r>
              <a:rPr lang="en-US" sz="1600" dirty="0"/>
              <a:t>Reduced prevalence of alcohol dependence or abuse</a:t>
            </a:r>
          </a:p>
          <a:p>
            <a:r>
              <a:rPr lang="en-US" sz="1600" dirty="0"/>
              <a:t>Reduced prevalence of smoking</a:t>
            </a:r>
          </a:p>
          <a:p>
            <a:r>
              <a:rPr lang="en-US" sz="1600" dirty="0"/>
              <a:t>Reduced prevalence of frequent mental distress</a:t>
            </a:r>
          </a:p>
          <a:p>
            <a:r>
              <a:rPr lang="en-US" sz="1600" dirty="0"/>
              <a:t>Reduced prevalence of illicit drug dependence</a:t>
            </a:r>
          </a:p>
          <a:p>
            <a:r>
              <a:rPr lang="en-US" sz="1600" dirty="0"/>
              <a:t>Reduced Medicaid</a:t>
            </a:r>
          </a:p>
          <a:p>
            <a:r>
              <a:rPr lang="en-US" sz="1600" dirty="0"/>
              <a:t>Decreased incarceration rates</a:t>
            </a:r>
          </a:p>
          <a:p>
            <a:r>
              <a:rPr lang="en-US" sz="1600" dirty="0"/>
              <a:t>Declines in Temporary Assistance for Needy Families (TANF) applicants</a:t>
            </a:r>
          </a:p>
          <a:p>
            <a:r>
              <a:rPr lang="en-US" sz="1600" dirty="0"/>
              <a:t>Declines in Supplemental Nutrition Assistance Program (SNAP) applicants</a:t>
            </a:r>
          </a:p>
          <a:p>
            <a:r>
              <a:rPr lang="en-US" sz="1600" dirty="0"/>
              <a:t>Reduced Supplemental Security Income (SSI)</a:t>
            </a:r>
          </a:p>
          <a:p>
            <a:r>
              <a:rPr lang="en-US" sz="1600" dirty="0"/>
              <a:t>Reduced unemployment insurance</a:t>
            </a:r>
          </a:p>
          <a:p>
            <a:endParaRPr lang="en-US" sz="1800" dirty="0"/>
          </a:p>
          <a:p>
            <a:endParaRPr lang="en-US" sz="1800" dirty="0"/>
          </a:p>
          <a:p>
            <a:endParaRPr lang="en-US" sz="1800" dirty="0"/>
          </a:p>
        </p:txBody>
      </p:sp>
      <p:grpSp>
        <p:nvGrpSpPr>
          <p:cNvPr id="4" name="Group 3"/>
          <p:cNvGrpSpPr/>
          <p:nvPr/>
        </p:nvGrpSpPr>
        <p:grpSpPr>
          <a:xfrm>
            <a:off x="8747490" y="6206591"/>
            <a:ext cx="3115433" cy="461248"/>
            <a:chOff x="954860" y="227714"/>
            <a:chExt cx="10495369" cy="1317865"/>
          </a:xfrm>
        </p:grpSpPr>
        <p:sp>
          <p:nvSpPr>
            <p:cNvPr id="5" name="Rectangle 4"/>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
        <p:nvSpPr>
          <p:cNvPr id="11" name="Up Arrow 10"/>
          <p:cNvSpPr/>
          <p:nvPr/>
        </p:nvSpPr>
        <p:spPr>
          <a:xfrm>
            <a:off x="1471325" y="3175461"/>
            <a:ext cx="906087" cy="26018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txBox="1">
            <a:spLocks noGrp="1"/>
          </p:cNvSpPr>
          <p:nvPr>
            <p:ph sz="half" idx="2"/>
          </p:nvPr>
        </p:nvSpPr>
        <p:spPr>
          <a:xfrm>
            <a:off x="2643447" y="2859549"/>
            <a:ext cx="2768138" cy="2984407"/>
          </a:xfrm>
          <a:prstGeom prst="rect">
            <a:avLst/>
          </a:prstGeom>
          <a:noFill/>
        </p:spPr>
        <p:txBody>
          <a:bodyPr wrap="square" rtlCol="0">
            <a:spAutoFit/>
          </a:bodyPr>
          <a:lstStyle/>
          <a:p>
            <a:r>
              <a:rPr lang="en-US" sz="1800" dirty="0"/>
              <a:t>Professional Degree</a:t>
            </a:r>
          </a:p>
          <a:p>
            <a:r>
              <a:rPr lang="en-US" sz="1800" dirty="0"/>
              <a:t>Doctoral Degree</a:t>
            </a:r>
          </a:p>
          <a:p>
            <a:r>
              <a:rPr lang="en-US" sz="1800" dirty="0"/>
              <a:t>Masters Degree</a:t>
            </a:r>
          </a:p>
          <a:p>
            <a:r>
              <a:rPr lang="en-US" sz="1800" dirty="0"/>
              <a:t>Bachelors Degree</a:t>
            </a:r>
          </a:p>
          <a:p>
            <a:r>
              <a:rPr lang="en-US" sz="1800" dirty="0"/>
              <a:t>Associates Degree</a:t>
            </a:r>
          </a:p>
          <a:p>
            <a:r>
              <a:rPr lang="en-US" sz="1800" dirty="0"/>
              <a:t>Some College, No Degree</a:t>
            </a:r>
          </a:p>
          <a:p>
            <a:r>
              <a:rPr lang="en-US" sz="1800" dirty="0"/>
              <a:t>High School</a:t>
            </a:r>
          </a:p>
          <a:p>
            <a:r>
              <a:rPr lang="en-US" sz="1800" dirty="0"/>
              <a:t>Less than High School</a:t>
            </a:r>
          </a:p>
        </p:txBody>
      </p:sp>
    </p:spTree>
    <p:extLst>
      <p:ext uri="{BB962C8B-B14F-4D97-AF65-F5344CB8AC3E}">
        <p14:creationId xmlns:p14="http://schemas.microsoft.com/office/powerpoint/2010/main" val="4104981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196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196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96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96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96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97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97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97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976"/>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978"/>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1980"/>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1982"/>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1984"/>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1986"/>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1988"/>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1990"/>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1992"/>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1994"/>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bwMode="auto">
          <a:xfrm>
            <a:off x="1981200" y="731519"/>
            <a:ext cx="8229600" cy="510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1996"/>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1998"/>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2000"/>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2002"/>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2004"/>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2006"/>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2008"/>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2010"/>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bwMode="auto">
          <a:xfrm>
            <a:off x="1981200" y="731521"/>
            <a:ext cx="8229600" cy="51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3810000" y="5867784"/>
            <a:ext cx="4572000" cy="138499"/>
          </a:xfrm>
          <a:prstGeom prst="rect">
            <a:avLst/>
          </a:prstGeom>
        </p:spPr>
        <p:txBody>
          <a:bodyPr lIns="0" tIns="0" rIns="0" bIns="0" anchor="ctr" anchorCtr="0">
            <a:spAutoFit/>
          </a:bodyPr>
          <a:lstStyle/>
          <a:p>
            <a:pPr algn="ctr"/>
            <a:r>
              <a:rPr lang="en-US" sz="900" dirty="0"/>
              <a:t>Source: U.S. Census and Bureau of Economic Analysis</a:t>
            </a:r>
          </a:p>
        </p:txBody>
      </p:sp>
      <p:sp>
        <p:nvSpPr>
          <p:cNvPr id="32" name="Title"/>
          <p:cNvSpPr txBox="1">
            <a:spLocks noChangeArrowheads="1"/>
          </p:cNvSpPr>
          <p:nvPr/>
        </p:nvSpPr>
        <p:spPr bwMode="auto">
          <a:xfrm>
            <a:off x="2209800" y="9144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chemeClr val="bg1"/>
                </a:solidFill>
              </a:rPr>
              <a:t>Educational Attainment and Prosperity: 1960-2010</a:t>
            </a:r>
          </a:p>
        </p:txBody>
      </p:sp>
      <p:sp>
        <p:nvSpPr>
          <p:cNvPr id="4" name="Slide Number Placeholder 3"/>
          <p:cNvSpPr>
            <a:spLocks noGrp="1"/>
          </p:cNvSpPr>
          <p:nvPr>
            <p:ph type="sldNum" sz="quarter" idx="12"/>
          </p:nvPr>
        </p:nvSpPr>
        <p:spPr/>
        <p:txBody>
          <a:bodyPr/>
          <a:lstStyle/>
          <a:p>
            <a:pPr>
              <a:defRPr/>
            </a:pPr>
            <a:fld id="{C10579CF-3B1E-46C5-BE7C-07A3D382558D}" type="slidenum">
              <a:rPr lang="en-US" smtClean="0"/>
              <a:pPr>
                <a:defRPr/>
              </a:pPr>
              <a:t>28</a:t>
            </a:fld>
            <a:endParaRPr lang="en-US"/>
          </a:p>
        </p:txBody>
      </p:sp>
      <p:sp>
        <p:nvSpPr>
          <p:cNvPr id="3" name="TextBox 2"/>
          <p:cNvSpPr txBox="1"/>
          <p:nvPr/>
        </p:nvSpPr>
        <p:spPr>
          <a:xfrm>
            <a:off x="491447" y="6633290"/>
            <a:ext cx="2979505" cy="307777"/>
          </a:xfrm>
          <a:prstGeom prst="rect">
            <a:avLst/>
          </a:prstGeom>
          <a:noFill/>
        </p:spPr>
        <p:txBody>
          <a:bodyPr wrap="square" rtlCol="0">
            <a:spAutoFit/>
          </a:bodyPr>
          <a:lstStyle/>
          <a:p>
            <a:r>
              <a:rPr lang="en-US" sz="1400" dirty="0"/>
              <a:t>Courtesy of Dan Hunting</a:t>
            </a:r>
          </a:p>
        </p:txBody>
      </p:sp>
      <p:grpSp>
        <p:nvGrpSpPr>
          <p:cNvPr id="33" name="Group 32"/>
          <p:cNvGrpSpPr/>
          <p:nvPr/>
        </p:nvGrpSpPr>
        <p:grpSpPr>
          <a:xfrm>
            <a:off x="8653083" y="6172042"/>
            <a:ext cx="3115433" cy="461248"/>
            <a:chOff x="954860" y="227714"/>
            <a:chExt cx="10495369" cy="1317865"/>
          </a:xfrm>
        </p:grpSpPr>
        <p:sp>
          <p:nvSpPr>
            <p:cNvPr id="34" name="Rectangle 33"/>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35" name="Picture 34"/>
            <p:cNvPicPr/>
            <p:nvPr/>
          </p:nvPicPr>
          <p:blipFill>
            <a:blip r:embed="rId29"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Tree>
    <p:extLst>
      <p:ext uri="{BB962C8B-B14F-4D97-AF65-F5344CB8AC3E}">
        <p14:creationId xmlns:p14="http://schemas.microsoft.com/office/powerpoint/2010/main" val="222825554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 presetClass="entr" presetSubtype="0"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nodeType="withEffect">
                                  <p:stCondLst>
                                    <p:cond delay="50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75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100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125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150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nodeType="withEffect">
                                  <p:stCondLst>
                                    <p:cond delay="175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200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nodeType="withEffect">
                                  <p:stCondLst>
                                    <p:cond delay="225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nodeType="withEffect">
                                  <p:stCondLst>
                                    <p:cond delay="2500"/>
                                  </p:stCondLst>
                                  <p:childTnLst>
                                    <p:set>
                                      <p:cBhvr>
                                        <p:cTn id="27" dur="1" fill="hold">
                                          <p:stCondLst>
                                            <p:cond delay="0"/>
                                          </p:stCondLst>
                                        </p:cTn>
                                        <p:tgtEl>
                                          <p:spTgt spid="16"/>
                                        </p:tgtEl>
                                        <p:attrNameLst>
                                          <p:attrName>style.visibility</p:attrName>
                                        </p:attrNameLst>
                                      </p:cBhvr>
                                      <p:to>
                                        <p:strVal val="visible"/>
                                      </p:to>
                                    </p:set>
                                  </p:childTnLst>
                                </p:cTn>
                              </p:par>
                              <p:par>
                                <p:cTn id="28" presetID="1" presetClass="entr" presetSubtype="0" fill="hold" nodeType="withEffect">
                                  <p:stCondLst>
                                    <p:cond delay="275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nodeType="withEffect">
                                  <p:stCondLst>
                                    <p:cond delay="300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nodeType="withEffect">
                                  <p:stCondLst>
                                    <p:cond delay="3250"/>
                                  </p:stCondLst>
                                  <p:childTnLst>
                                    <p:set>
                                      <p:cBhvr>
                                        <p:cTn id="33" dur="1" fill="hold">
                                          <p:stCondLst>
                                            <p:cond delay="0"/>
                                          </p:stCondLst>
                                        </p:cTn>
                                        <p:tgtEl>
                                          <p:spTgt spid="19"/>
                                        </p:tgtEl>
                                        <p:attrNameLst>
                                          <p:attrName>style.visibility</p:attrName>
                                        </p:attrNameLst>
                                      </p:cBhvr>
                                      <p:to>
                                        <p:strVal val="visible"/>
                                      </p:to>
                                    </p:set>
                                  </p:childTnLst>
                                </p:cTn>
                              </p:par>
                              <p:par>
                                <p:cTn id="34" presetID="1" presetClass="entr" presetSubtype="0" fill="hold" nodeType="withEffect">
                                  <p:stCondLst>
                                    <p:cond delay="3500"/>
                                  </p:stCondLst>
                                  <p:childTnLst>
                                    <p:set>
                                      <p:cBhvr>
                                        <p:cTn id="35" dur="1" fill="hold">
                                          <p:stCondLst>
                                            <p:cond delay="0"/>
                                          </p:stCondLst>
                                        </p:cTn>
                                        <p:tgtEl>
                                          <p:spTgt spid="20"/>
                                        </p:tgtEl>
                                        <p:attrNameLst>
                                          <p:attrName>style.visibility</p:attrName>
                                        </p:attrNameLst>
                                      </p:cBhvr>
                                      <p:to>
                                        <p:strVal val="visible"/>
                                      </p:to>
                                    </p:set>
                                  </p:childTnLst>
                                </p:cTn>
                              </p:par>
                              <p:par>
                                <p:cTn id="36" presetID="1" presetClass="entr" presetSubtype="0" fill="hold" nodeType="withEffect">
                                  <p:stCondLst>
                                    <p:cond delay="3750"/>
                                  </p:stCondLst>
                                  <p:childTnLst>
                                    <p:set>
                                      <p:cBhvr>
                                        <p:cTn id="37" dur="1" fill="hold">
                                          <p:stCondLst>
                                            <p:cond delay="0"/>
                                          </p:stCondLst>
                                        </p:cTn>
                                        <p:tgtEl>
                                          <p:spTgt spid="21"/>
                                        </p:tgtEl>
                                        <p:attrNameLst>
                                          <p:attrName>style.visibility</p:attrName>
                                        </p:attrNameLst>
                                      </p:cBhvr>
                                      <p:to>
                                        <p:strVal val="visible"/>
                                      </p:to>
                                    </p:set>
                                  </p:childTnLst>
                                </p:cTn>
                              </p:par>
                              <p:par>
                                <p:cTn id="38" presetID="1" presetClass="entr" presetSubtype="0" fill="hold" nodeType="withEffect">
                                  <p:stCondLst>
                                    <p:cond delay="4000"/>
                                  </p:stCondLst>
                                  <p:childTnLst>
                                    <p:set>
                                      <p:cBhvr>
                                        <p:cTn id="39" dur="1" fill="hold">
                                          <p:stCondLst>
                                            <p:cond delay="0"/>
                                          </p:stCondLst>
                                        </p:cTn>
                                        <p:tgtEl>
                                          <p:spTgt spid="22"/>
                                        </p:tgtEl>
                                        <p:attrNameLst>
                                          <p:attrName>style.visibility</p:attrName>
                                        </p:attrNameLst>
                                      </p:cBhvr>
                                      <p:to>
                                        <p:strVal val="visible"/>
                                      </p:to>
                                    </p:set>
                                  </p:childTnLst>
                                </p:cTn>
                              </p:par>
                              <p:par>
                                <p:cTn id="40" presetID="1" presetClass="entr" presetSubtype="0" fill="hold" nodeType="withEffect">
                                  <p:stCondLst>
                                    <p:cond delay="4250"/>
                                  </p:stCondLst>
                                  <p:childTnLst>
                                    <p:set>
                                      <p:cBhvr>
                                        <p:cTn id="41" dur="1" fill="hold">
                                          <p:stCondLst>
                                            <p:cond delay="0"/>
                                          </p:stCondLst>
                                        </p:cTn>
                                        <p:tgtEl>
                                          <p:spTgt spid="23"/>
                                        </p:tgtEl>
                                        <p:attrNameLst>
                                          <p:attrName>style.visibility</p:attrName>
                                        </p:attrNameLst>
                                      </p:cBhvr>
                                      <p:to>
                                        <p:strVal val="visible"/>
                                      </p:to>
                                    </p:set>
                                  </p:childTnLst>
                                </p:cTn>
                              </p:par>
                              <p:par>
                                <p:cTn id="42" presetID="1" presetClass="entr" presetSubtype="0" fill="hold" nodeType="withEffect">
                                  <p:stCondLst>
                                    <p:cond delay="4500"/>
                                  </p:stCondLst>
                                  <p:childTnLst>
                                    <p:set>
                                      <p:cBhvr>
                                        <p:cTn id="43" dur="1" fill="hold">
                                          <p:stCondLst>
                                            <p:cond delay="0"/>
                                          </p:stCondLst>
                                        </p:cTn>
                                        <p:tgtEl>
                                          <p:spTgt spid="24"/>
                                        </p:tgtEl>
                                        <p:attrNameLst>
                                          <p:attrName>style.visibility</p:attrName>
                                        </p:attrNameLst>
                                      </p:cBhvr>
                                      <p:to>
                                        <p:strVal val="visible"/>
                                      </p:to>
                                    </p:set>
                                  </p:childTnLst>
                                </p:cTn>
                              </p:par>
                              <p:par>
                                <p:cTn id="44" presetID="1" presetClass="entr" presetSubtype="0" fill="hold" nodeType="withEffect">
                                  <p:stCondLst>
                                    <p:cond delay="4750"/>
                                  </p:stCondLst>
                                  <p:childTnLst>
                                    <p:set>
                                      <p:cBhvr>
                                        <p:cTn id="45" dur="1" fill="hold">
                                          <p:stCondLst>
                                            <p:cond delay="0"/>
                                          </p:stCondLst>
                                        </p:cTn>
                                        <p:tgtEl>
                                          <p:spTgt spid="25"/>
                                        </p:tgtEl>
                                        <p:attrNameLst>
                                          <p:attrName>style.visibility</p:attrName>
                                        </p:attrNameLst>
                                      </p:cBhvr>
                                      <p:to>
                                        <p:strVal val="visible"/>
                                      </p:to>
                                    </p:set>
                                  </p:childTnLst>
                                </p:cTn>
                              </p:par>
                              <p:par>
                                <p:cTn id="46" presetID="1" presetClass="entr" presetSubtype="0" fill="hold" nodeType="withEffect">
                                  <p:stCondLst>
                                    <p:cond delay="5000"/>
                                  </p:stCondLst>
                                  <p:childTnLst>
                                    <p:set>
                                      <p:cBhvr>
                                        <p:cTn id="47" dur="1" fill="hold">
                                          <p:stCondLst>
                                            <p:cond delay="0"/>
                                          </p:stCondLst>
                                        </p:cTn>
                                        <p:tgtEl>
                                          <p:spTgt spid="26"/>
                                        </p:tgtEl>
                                        <p:attrNameLst>
                                          <p:attrName>style.visibility</p:attrName>
                                        </p:attrNameLst>
                                      </p:cBhvr>
                                      <p:to>
                                        <p:strVal val="visible"/>
                                      </p:to>
                                    </p:set>
                                  </p:childTnLst>
                                </p:cTn>
                              </p:par>
                              <p:par>
                                <p:cTn id="48" presetID="1" presetClass="entr" presetSubtype="0" fill="hold" nodeType="withEffect">
                                  <p:stCondLst>
                                    <p:cond delay="5250"/>
                                  </p:stCondLst>
                                  <p:childTnLst>
                                    <p:set>
                                      <p:cBhvr>
                                        <p:cTn id="49" dur="1" fill="hold">
                                          <p:stCondLst>
                                            <p:cond delay="0"/>
                                          </p:stCondLst>
                                        </p:cTn>
                                        <p:tgtEl>
                                          <p:spTgt spid="27"/>
                                        </p:tgtEl>
                                        <p:attrNameLst>
                                          <p:attrName>style.visibility</p:attrName>
                                        </p:attrNameLst>
                                      </p:cBhvr>
                                      <p:to>
                                        <p:strVal val="visible"/>
                                      </p:to>
                                    </p:set>
                                  </p:childTnLst>
                                </p:cTn>
                              </p:par>
                              <p:par>
                                <p:cTn id="50" presetID="1" presetClass="entr" presetSubtype="0" fill="hold" nodeType="withEffect">
                                  <p:stCondLst>
                                    <p:cond delay="5500"/>
                                  </p:stCondLst>
                                  <p:childTnLst>
                                    <p:set>
                                      <p:cBhvr>
                                        <p:cTn id="51" dur="1" fill="hold">
                                          <p:stCondLst>
                                            <p:cond delay="0"/>
                                          </p:stCondLst>
                                        </p:cTn>
                                        <p:tgtEl>
                                          <p:spTgt spid="28"/>
                                        </p:tgtEl>
                                        <p:attrNameLst>
                                          <p:attrName>style.visibility</p:attrName>
                                        </p:attrNameLst>
                                      </p:cBhvr>
                                      <p:to>
                                        <p:strVal val="visible"/>
                                      </p:to>
                                    </p:set>
                                  </p:childTnLst>
                                </p:cTn>
                              </p:par>
                              <p:par>
                                <p:cTn id="52" presetID="1" presetClass="entr" presetSubtype="0" fill="hold" nodeType="withEffect">
                                  <p:stCondLst>
                                    <p:cond delay="5750"/>
                                  </p:stCondLst>
                                  <p:childTnLst>
                                    <p:set>
                                      <p:cBhvr>
                                        <p:cTn id="53" dur="1" fill="hold">
                                          <p:stCondLst>
                                            <p:cond delay="0"/>
                                          </p:stCondLst>
                                        </p:cTn>
                                        <p:tgtEl>
                                          <p:spTgt spid="29"/>
                                        </p:tgtEl>
                                        <p:attrNameLst>
                                          <p:attrName>style.visibility</p:attrName>
                                        </p:attrNameLst>
                                      </p:cBhvr>
                                      <p:to>
                                        <p:strVal val="visible"/>
                                      </p:to>
                                    </p:set>
                                  </p:childTnLst>
                                </p:cTn>
                              </p:par>
                              <p:par>
                                <p:cTn id="54" presetID="1" presetClass="entr" presetSubtype="0" fill="hold" nodeType="withEffect">
                                  <p:stCondLst>
                                    <p:cond delay="6000"/>
                                  </p:stCondLst>
                                  <p:childTnLst>
                                    <p:set>
                                      <p:cBhvr>
                                        <p:cTn id="5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60046" y="4310155"/>
            <a:ext cx="6096000" cy="923330"/>
          </a:xfrm>
          <a:prstGeom prst="rect">
            <a:avLst/>
          </a:prstGeom>
        </p:spPr>
        <p:txBody>
          <a:bodyPr>
            <a:spAutoFit/>
          </a:bodyPr>
          <a:lstStyle/>
          <a:p>
            <a:r>
              <a:rPr lang="en-US" dirty="0"/>
              <a:t>A 1% increase in Bachelor’s Degree rate </a:t>
            </a:r>
          </a:p>
          <a:p>
            <a:r>
              <a:rPr lang="en-US" dirty="0"/>
              <a:t>translates to a $1,000 increase in per capita personal income </a:t>
            </a:r>
            <a:r>
              <a:rPr lang="en-US" u="sng" dirty="0"/>
              <a:t>for</a:t>
            </a:r>
            <a:r>
              <a:rPr lang="en-US" dirty="0"/>
              <a:t> </a:t>
            </a:r>
            <a:r>
              <a:rPr lang="en-US" u="sng" dirty="0"/>
              <a:t>everyone.</a:t>
            </a:r>
          </a:p>
        </p:txBody>
      </p:sp>
      <p:pic>
        <p:nvPicPr>
          <p:cNvPr id="5" name="Picture 4"/>
          <p:cNvPicPr>
            <a:picLocks noChangeAspect="1"/>
          </p:cNvPicPr>
          <p:nvPr/>
        </p:nvPicPr>
        <p:blipFill>
          <a:blip r:embed="rId3"/>
          <a:stretch>
            <a:fillRect/>
          </a:stretch>
        </p:blipFill>
        <p:spPr>
          <a:xfrm>
            <a:off x="2280250" y="1903740"/>
            <a:ext cx="7677150" cy="1600200"/>
          </a:xfrm>
          <a:prstGeom prst="rect">
            <a:avLst/>
          </a:prstGeom>
        </p:spPr>
      </p:pic>
      <p:sp>
        <p:nvSpPr>
          <p:cNvPr id="23556" name="Title"/>
          <p:cNvSpPr txBox="1">
            <a:spLocks noChangeArrowheads="1"/>
          </p:cNvSpPr>
          <p:nvPr/>
        </p:nvSpPr>
        <p:spPr bwMode="auto">
          <a:xfrm>
            <a:off x="2209800" y="91440"/>
            <a:ext cx="777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b="1" dirty="0">
                <a:solidFill>
                  <a:schemeClr val="bg1"/>
                </a:solidFill>
              </a:rPr>
              <a:t>Arizona’s Trajectory: 1960-2010</a:t>
            </a:r>
          </a:p>
        </p:txBody>
      </p:sp>
      <p:pic>
        <p:nvPicPr>
          <p:cNvPr id="29" name="20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bwMode="auto">
          <a:xfrm>
            <a:off x="1981199" y="760294"/>
            <a:ext cx="8229598" cy="510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8" name="1960 Oval"/>
          <p:cNvGrpSpPr>
            <a:grpSpLocks/>
          </p:cNvGrpSpPr>
          <p:nvPr/>
        </p:nvGrpSpPr>
        <p:grpSpPr bwMode="auto">
          <a:xfrm>
            <a:off x="3488838" y="4052187"/>
            <a:ext cx="1101725" cy="276225"/>
            <a:chOff x="2136449" y="4154126"/>
            <a:chExt cx="1102603" cy="276999"/>
          </a:xfrm>
        </p:grpSpPr>
        <p:sp>
          <p:nvSpPr>
            <p:cNvPr id="23574" name="Oval 35"/>
            <p:cNvSpPr>
              <a:spLocks noChangeArrowheads="1"/>
            </p:cNvSpPr>
            <p:nvPr/>
          </p:nvSpPr>
          <p:spPr bwMode="auto">
            <a:xfrm rot="-3321238">
              <a:off x="2853911" y="4029012"/>
              <a:ext cx="228600" cy="541682"/>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75" name="TextBox 3"/>
            <p:cNvSpPr txBox="1">
              <a:spLocks noChangeArrowheads="1"/>
            </p:cNvSpPr>
            <p:nvPr/>
          </p:nvSpPr>
          <p:spPr bwMode="auto">
            <a:xfrm>
              <a:off x="2136449" y="4154126"/>
              <a:ext cx="543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a:t>1960</a:t>
              </a:r>
            </a:p>
          </p:txBody>
        </p:sp>
      </p:grpSp>
      <p:grpSp>
        <p:nvGrpSpPr>
          <p:cNvPr id="23559" name="1970 Oval"/>
          <p:cNvGrpSpPr>
            <a:grpSpLocks/>
          </p:cNvGrpSpPr>
          <p:nvPr/>
        </p:nvGrpSpPr>
        <p:grpSpPr bwMode="auto">
          <a:xfrm>
            <a:off x="4075114" y="3426151"/>
            <a:ext cx="1081087" cy="393700"/>
            <a:chOff x="2672132" y="3559712"/>
            <a:chExt cx="1081093" cy="393241"/>
          </a:xfrm>
        </p:grpSpPr>
        <p:sp>
          <p:nvSpPr>
            <p:cNvPr id="23573" name="TextBox 37"/>
            <p:cNvSpPr txBox="1">
              <a:spLocks noChangeArrowheads="1"/>
            </p:cNvSpPr>
            <p:nvPr/>
          </p:nvSpPr>
          <p:spPr bwMode="auto">
            <a:xfrm>
              <a:off x="2672132" y="3559712"/>
              <a:ext cx="543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a:t>1970</a:t>
              </a:r>
            </a:p>
          </p:txBody>
        </p:sp>
        <p:sp>
          <p:nvSpPr>
            <p:cNvPr id="23572" name="Oval 34"/>
            <p:cNvSpPr>
              <a:spLocks noChangeArrowheads="1"/>
            </p:cNvSpPr>
            <p:nvPr/>
          </p:nvSpPr>
          <p:spPr bwMode="auto">
            <a:xfrm rot="-4460156">
              <a:off x="3368084" y="3567812"/>
              <a:ext cx="228600" cy="541682"/>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560" name="1980 Oval"/>
          <p:cNvGrpSpPr>
            <a:grpSpLocks/>
          </p:cNvGrpSpPr>
          <p:nvPr/>
        </p:nvGrpSpPr>
        <p:grpSpPr bwMode="auto">
          <a:xfrm>
            <a:off x="5156200" y="2891920"/>
            <a:ext cx="884238" cy="495300"/>
            <a:chOff x="3632981" y="3078506"/>
            <a:chExt cx="883112" cy="495708"/>
          </a:xfrm>
        </p:grpSpPr>
        <p:sp>
          <p:nvSpPr>
            <p:cNvPr id="23571" name="TextBox 38"/>
            <p:cNvSpPr txBox="1">
              <a:spLocks noChangeArrowheads="1"/>
            </p:cNvSpPr>
            <p:nvPr/>
          </p:nvSpPr>
          <p:spPr bwMode="auto">
            <a:xfrm>
              <a:off x="3632981" y="3078506"/>
              <a:ext cx="543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a:t>1980</a:t>
              </a:r>
            </a:p>
          </p:txBody>
        </p:sp>
        <p:sp>
          <p:nvSpPr>
            <p:cNvPr id="23570" name="Oval 33"/>
            <p:cNvSpPr>
              <a:spLocks noChangeArrowheads="1"/>
            </p:cNvSpPr>
            <p:nvPr/>
          </p:nvSpPr>
          <p:spPr bwMode="auto">
            <a:xfrm rot="-3283550">
              <a:off x="4177476" y="3235596"/>
              <a:ext cx="228600" cy="448635"/>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561" name="1990 Oval"/>
          <p:cNvGrpSpPr>
            <a:grpSpLocks/>
          </p:cNvGrpSpPr>
          <p:nvPr/>
        </p:nvGrpSpPr>
        <p:grpSpPr bwMode="auto">
          <a:xfrm>
            <a:off x="5846986" y="2674011"/>
            <a:ext cx="712787" cy="744538"/>
            <a:chOff x="4268933" y="2870054"/>
            <a:chExt cx="713163" cy="744369"/>
          </a:xfrm>
        </p:grpSpPr>
        <p:sp>
          <p:nvSpPr>
            <p:cNvPr id="23569" name="TextBox 40"/>
            <p:cNvSpPr txBox="1">
              <a:spLocks noChangeArrowheads="1"/>
            </p:cNvSpPr>
            <p:nvPr/>
          </p:nvSpPr>
          <p:spPr bwMode="auto">
            <a:xfrm>
              <a:off x="4268933" y="2870054"/>
              <a:ext cx="543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a:t>1990</a:t>
              </a:r>
            </a:p>
          </p:txBody>
        </p:sp>
        <p:sp>
          <p:nvSpPr>
            <p:cNvPr id="23568" name="Oval 32"/>
            <p:cNvSpPr>
              <a:spLocks noChangeArrowheads="1"/>
            </p:cNvSpPr>
            <p:nvPr/>
          </p:nvSpPr>
          <p:spPr bwMode="auto">
            <a:xfrm rot="224994">
              <a:off x="4753496" y="3085416"/>
              <a:ext cx="228600" cy="529007"/>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562" name="2000 Oval"/>
          <p:cNvGrpSpPr>
            <a:grpSpLocks/>
          </p:cNvGrpSpPr>
          <p:nvPr/>
        </p:nvGrpSpPr>
        <p:grpSpPr bwMode="auto">
          <a:xfrm>
            <a:off x="6615069" y="2266024"/>
            <a:ext cx="595312" cy="815975"/>
            <a:chOff x="4963486" y="2490649"/>
            <a:chExt cx="596688" cy="815827"/>
          </a:xfrm>
        </p:grpSpPr>
        <p:sp>
          <p:nvSpPr>
            <p:cNvPr id="23567" name="TextBox 41"/>
            <p:cNvSpPr txBox="1">
              <a:spLocks noChangeArrowheads="1"/>
            </p:cNvSpPr>
            <p:nvPr/>
          </p:nvSpPr>
          <p:spPr bwMode="auto">
            <a:xfrm>
              <a:off x="4963486" y="2490649"/>
              <a:ext cx="543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a:t>2000</a:t>
              </a:r>
            </a:p>
          </p:txBody>
        </p:sp>
        <p:sp>
          <p:nvSpPr>
            <p:cNvPr id="23566" name="Oval 31"/>
            <p:cNvSpPr>
              <a:spLocks noChangeArrowheads="1"/>
            </p:cNvSpPr>
            <p:nvPr/>
          </p:nvSpPr>
          <p:spPr bwMode="auto">
            <a:xfrm rot="1105084">
              <a:off x="5331574" y="2725475"/>
              <a:ext cx="228600" cy="581001"/>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 name="2010 Oval"/>
          <p:cNvGrpSpPr/>
          <p:nvPr/>
        </p:nvGrpSpPr>
        <p:grpSpPr>
          <a:xfrm>
            <a:off x="7440980" y="2194587"/>
            <a:ext cx="542925" cy="964637"/>
            <a:chOff x="5916979" y="2194586"/>
            <a:chExt cx="542925" cy="964637"/>
          </a:xfrm>
        </p:grpSpPr>
        <p:sp>
          <p:nvSpPr>
            <p:cNvPr id="23565" name="TextBox 42"/>
            <p:cNvSpPr txBox="1">
              <a:spLocks noChangeArrowheads="1"/>
            </p:cNvSpPr>
            <p:nvPr/>
          </p:nvSpPr>
          <p:spPr bwMode="auto">
            <a:xfrm>
              <a:off x="5916979" y="2194586"/>
              <a:ext cx="542925" cy="27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dirty="0"/>
                <a:t>2010</a:t>
              </a:r>
            </a:p>
          </p:txBody>
        </p:sp>
        <p:sp>
          <p:nvSpPr>
            <p:cNvPr id="23564" name="Oval 2"/>
            <p:cNvSpPr>
              <a:spLocks noChangeArrowheads="1"/>
            </p:cNvSpPr>
            <p:nvPr/>
          </p:nvSpPr>
          <p:spPr bwMode="auto">
            <a:xfrm rot="2165071">
              <a:off x="6060153" y="2354387"/>
              <a:ext cx="228163" cy="804836"/>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 name="Rectangle 30"/>
          <p:cNvSpPr/>
          <p:nvPr/>
        </p:nvSpPr>
        <p:spPr>
          <a:xfrm>
            <a:off x="3810000" y="5867784"/>
            <a:ext cx="4572000" cy="138499"/>
          </a:xfrm>
          <a:prstGeom prst="rect">
            <a:avLst/>
          </a:prstGeom>
        </p:spPr>
        <p:txBody>
          <a:bodyPr lIns="0" tIns="0" rIns="0" bIns="0" anchor="ctr" anchorCtr="0">
            <a:spAutoFit/>
          </a:bodyPr>
          <a:lstStyle/>
          <a:p>
            <a:pPr algn="ctr"/>
            <a:r>
              <a:rPr lang="en-US" sz="900" dirty="0"/>
              <a:t>Source: U.S. Census and Bureau of Economic Analysis</a:t>
            </a:r>
          </a:p>
        </p:txBody>
      </p:sp>
      <p:sp>
        <p:nvSpPr>
          <p:cNvPr id="4" name="Slide Number Placeholder 3"/>
          <p:cNvSpPr>
            <a:spLocks noGrp="1"/>
          </p:cNvSpPr>
          <p:nvPr>
            <p:ph type="sldNum" sz="quarter" idx="12"/>
          </p:nvPr>
        </p:nvSpPr>
        <p:spPr/>
        <p:txBody>
          <a:bodyPr/>
          <a:lstStyle/>
          <a:p>
            <a:pPr>
              <a:defRPr/>
            </a:pPr>
            <a:fld id="{C10579CF-3B1E-46C5-BE7C-07A3D382558D}" type="slidenum">
              <a:rPr lang="en-US" smtClean="0"/>
              <a:pPr>
                <a:defRPr/>
              </a:pPr>
              <a:t>29</a:t>
            </a:fld>
            <a:endParaRPr lang="en-US"/>
          </a:p>
        </p:txBody>
      </p:sp>
      <p:sp>
        <p:nvSpPr>
          <p:cNvPr id="32" name="TextBox 31"/>
          <p:cNvSpPr txBox="1"/>
          <p:nvPr/>
        </p:nvSpPr>
        <p:spPr>
          <a:xfrm>
            <a:off x="491447" y="6633290"/>
            <a:ext cx="2979505" cy="307777"/>
          </a:xfrm>
          <a:prstGeom prst="rect">
            <a:avLst/>
          </a:prstGeom>
          <a:noFill/>
        </p:spPr>
        <p:txBody>
          <a:bodyPr wrap="square" rtlCol="0">
            <a:spAutoFit/>
          </a:bodyPr>
          <a:lstStyle/>
          <a:p>
            <a:r>
              <a:rPr lang="en-US" sz="1400" dirty="0"/>
              <a:t>Courtesy of Dan Hunting</a:t>
            </a:r>
          </a:p>
        </p:txBody>
      </p:sp>
      <p:grpSp>
        <p:nvGrpSpPr>
          <p:cNvPr id="27" name="Group 26"/>
          <p:cNvGrpSpPr/>
          <p:nvPr/>
        </p:nvGrpSpPr>
        <p:grpSpPr>
          <a:xfrm>
            <a:off x="8747490" y="6206591"/>
            <a:ext cx="3115433" cy="461248"/>
            <a:chOff x="954860" y="227714"/>
            <a:chExt cx="10495369" cy="1317865"/>
          </a:xfrm>
        </p:grpSpPr>
        <p:sp>
          <p:nvSpPr>
            <p:cNvPr id="28" name="Rectangle 27"/>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30" name="Picture 29"/>
            <p:cNvPicPr/>
            <p:nvPr/>
          </p:nvPicPr>
          <p:blipFill>
            <a:blip r:embed="rId5"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Tree>
    <p:extLst>
      <p:ext uri="{BB962C8B-B14F-4D97-AF65-F5344CB8AC3E}">
        <p14:creationId xmlns:p14="http://schemas.microsoft.com/office/powerpoint/2010/main" val="635302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3558"/>
                                        </p:tgtEl>
                                      </p:cBhvr>
                                    </p:animEffect>
                                    <p:set>
                                      <p:cBhvr>
                                        <p:cTn id="7" dur="1" fill="hold">
                                          <p:stCondLst>
                                            <p:cond delay="499"/>
                                          </p:stCondLst>
                                        </p:cTn>
                                        <p:tgtEl>
                                          <p:spTgt spid="2355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3559"/>
                                        </p:tgtEl>
                                      </p:cBhvr>
                                    </p:animEffect>
                                    <p:set>
                                      <p:cBhvr>
                                        <p:cTn id="10" dur="1" fill="hold">
                                          <p:stCondLst>
                                            <p:cond delay="499"/>
                                          </p:stCondLst>
                                        </p:cTn>
                                        <p:tgtEl>
                                          <p:spTgt spid="2355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3560"/>
                                        </p:tgtEl>
                                      </p:cBhvr>
                                    </p:animEffect>
                                    <p:set>
                                      <p:cBhvr>
                                        <p:cTn id="13" dur="1" fill="hold">
                                          <p:stCondLst>
                                            <p:cond delay="499"/>
                                          </p:stCondLst>
                                        </p:cTn>
                                        <p:tgtEl>
                                          <p:spTgt spid="2356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3561"/>
                                        </p:tgtEl>
                                      </p:cBhvr>
                                    </p:animEffect>
                                    <p:set>
                                      <p:cBhvr>
                                        <p:cTn id="16" dur="1" fill="hold">
                                          <p:stCondLst>
                                            <p:cond delay="499"/>
                                          </p:stCondLst>
                                        </p:cTn>
                                        <p:tgtEl>
                                          <p:spTgt spid="2356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3562"/>
                                        </p:tgtEl>
                                      </p:cBhvr>
                                    </p:animEffect>
                                    <p:set>
                                      <p:cBhvr>
                                        <p:cTn id="19" dur="1" fill="hold">
                                          <p:stCondLst>
                                            <p:cond delay="499"/>
                                          </p:stCondLst>
                                        </p:cTn>
                                        <p:tgtEl>
                                          <p:spTgt spid="2356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747490" y="6206591"/>
            <a:ext cx="3115433" cy="461248"/>
            <a:chOff x="954860" y="227714"/>
            <a:chExt cx="10495369" cy="1317865"/>
          </a:xfrm>
        </p:grpSpPr>
        <p:sp>
          <p:nvSpPr>
            <p:cNvPr id="4" name="Rectangle 3"/>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
        <p:nvSpPr>
          <p:cNvPr id="3" name="TextBox 2"/>
          <p:cNvSpPr txBox="1"/>
          <p:nvPr/>
        </p:nvSpPr>
        <p:spPr>
          <a:xfrm>
            <a:off x="1160890" y="2103929"/>
            <a:ext cx="9504414" cy="2862322"/>
          </a:xfrm>
          <a:prstGeom prst="rect">
            <a:avLst/>
          </a:prstGeom>
          <a:noFill/>
        </p:spPr>
        <p:txBody>
          <a:bodyPr wrap="square" rtlCol="0">
            <a:spAutoFit/>
          </a:bodyPr>
          <a:lstStyle/>
          <a:p>
            <a:pPr algn="ctr"/>
            <a:r>
              <a:rPr lang="en-US" sz="6000" b="1" dirty="0">
                <a:latin typeface="Adobe Devanagari" panose="02040503050201020203" pitchFamily="18" charset="0"/>
                <a:cs typeface="Adobe Devanagari" panose="02040503050201020203" pitchFamily="18" charset="0"/>
              </a:rPr>
              <a:t>Mr. Rodney Jenkins</a:t>
            </a:r>
          </a:p>
          <a:p>
            <a:pPr algn="ctr"/>
            <a:r>
              <a:rPr lang="en-US" sz="6000" b="1" dirty="0">
                <a:latin typeface="Adobe Devanagari" panose="02040503050201020203" pitchFamily="18" charset="0"/>
                <a:cs typeface="Adobe Devanagari" panose="02040503050201020203" pitchFamily="18" charset="0"/>
              </a:rPr>
              <a:t>Yavapai College Vice President</a:t>
            </a:r>
          </a:p>
          <a:p>
            <a:pPr algn="ctr"/>
            <a:r>
              <a:rPr lang="en-US" sz="6000" b="1" dirty="0">
                <a:latin typeface="Adobe Devanagari" panose="02040503050201020203" pitchFamily="18" charset="0"/>
                <a:cs typeface="Adobe Devanagari" panose="02040503050201020203" pitchFamily="18" charset="0"/>
              </a:rPr>
              <a:t>Community Relations</a:t>
            </a:r>
          </a:p>
        </p:txBody>
      </p:sp>
    </p:spTree>
    <p:extLst>
      <p:ext uri="{BB962C8B-B14F-4D97-AF65-F5344CB8AC3E}">
        <p14:creationId xmlns:p14="http://schemas.microsoft.com/office/powerpoint/2010/main" val="3659931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747490" y="6206591"/>
            <a:ext cx="3115433" cy="461248"/>
            <a:chOff x="954860" y="227714"/>
            <a:chExt cx="10495369" cy="1317865"/>
          </a:xfrm>
        </p:grpSpPr>
        <p:sp>
          <p:nvSpPr>
            <p:cNvPr id="4" name="Rectangle 3"/>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
        <p:nvSpPr>
          <p:cNvPr id="3" name="Rectangle 2"/>
          <p:cNvSpPr/>
          <p:nvPr/>
        </p:nvSpPr>
        <p:spPr>
          <a:xfrm>
            <a:off x="1990640" y="1933997"/>
            <a:ext cx="8367165" cy="2246769"/>
          </a:xfrm>
          <a:prstGeom prst="rect">
            <a:avLst/>
          </a:prstGeom>
        </p:spPr>
        <p:txBody>
          <a:bodyPr wrap="square">
            <a:spAutoFit/>
          </a:bodyPr>
          <a:lstStyle/>
          <a:p>
            <a:pPr algn="ctr"/>
            <a:r>
              <a:rPr lang="en-US" sz="6000" b="1" dirty="0">
                <a:latin typeface="Adobe Devanagari" panose="02040503050201020203" pitchFamily="18" charset="0"/>
                <a:cs typeface="Adobe Devanagari" panose="02040503050201020203" pitchFamily="18" charset="0"/>
              </a:rPr>
              <a:t>Trevor Stokes</a:t>
            </a:r>
          </a:p>
          <a:p>
            <a:pPr algn="ctr"/>
            <a:r>
              <a:rPr lang="en-US" sz="4000" b="1" dirty="0">
                <a:latin typeface="Adobe Devanagari" panose="02040503050201020203" pitchFamily="18" charset="0"/>
                <a:cs typeface="Adobe Devanagari" panose="02040503050201020203" pitchFamily="18" charset="0"/>
              </a:rPr>
              <a:t>Workforce Programs Manager</a:t>
            </a:r>
          </a:p>
          <a:p>
            <a:pPr algn="ctr"/>
            <a:r>
              <a:rPr lang="en-US" sz="4000" b="1" dirty="0">
                <a:latin typeface="Adobe Devanagari" panose="02040503050201020203" pitchFamily="18" charset="0"/>
                <a:cs typeface="Adobe Devanagari" panose="02040503050201020203" pitchFamily="18" charset="0"/>
              </a:rPr>
              <a:t>Arizona Office of Economic Opportunity</a:t>
            </a:r>
          </a:p>
        </p:txBody>
      </p:sp>
    </p:spTree>
    <p:extLst>
      <p:ext uri="{BB962C8B-B14F-4D97-AF65-F5344CB8AC3E}">
        <p14:creationId xmlns:p14="http://schemas.microsoft.com/office/powerpoint/2010/main" val="1724084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34400" y="640254"/>
            <a:ext cx="2018197" cy="1261373"/>
          </a:xfrm>
        </p:spPr>
      </p:pic>
      <p:sp>
        <p:nvSpPr>
          <p:cNvPr id="5" name="Rectangle 4"/>
          <p:cNvSpPr/>
          <p:nvPr/>
        </p:nvSpPr>
        <p:spPr>
          <a:xfrm>
            <a:off x="2411427" y="640254"/>
            <a:ext cx="5996186" cy="1261373"/>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40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1200" kern="1400" dirty="0">
              <a:solidFill>
                <a:srgbClr val="212120"/>
              </a:solidFill>
              <a:effectLst/>
              <a:latin typeface="Times New Roman" panose="02020603050405020304" pitchFamily="18" charset="0"/>
              <a:ea typeface="Times New Roman" panose="02020603050405020304" pitchFamily="18" charset="0"/>
            </a:endParaRPr>
          </a:p>
        </p:txBody>
      </p:sp>
      <p:sp>
        <p:nvSpPr>
          <p:cNvPr id="8" name="TextBox 7"/>
          <p:cNvSpPr txBox="1"/>
          <p:nvPr/>
        </p:nvSpPr>
        <p:spPr>
          <a:xfrm>
            <a:off x="352596" y="1997497"/>
            <a:ext cx="11464506" cy="2400657"/>
          </a:xfrm>
          <a:prstGeom prst="rect">
            <a:avLst/>
          </a:prstGeom>
          <a:noFill/>
        </p:spPr>
        <p:txBody>
          <a:bodyPr wrap="square" rtlCol="0">
            <a:spAutoFit/>
          </a:bodyPr>
          <a:lstStyle/>
          <a:p>
            <a:pPr algn="ctr"/>
            <a:r>
              <a:rPr lang="en-US" sz="15000" b="1" dirty="0">
                <a:latin typeface="Ink Free" panose="03080402000500000000" pitchFamily="66" charset="0"/>
              </a:rPr>
              <a:t>A Regional Identity</a:t>
            </a:r>
          </a:p>
        </p:txBody>
      </p:sp>
    </p:spTree>
    <p:extLst>
      <p:ext uri="{BB962C8B-B14F-4D97-AF65-F5344CB8AC3E}">
        <p14:creationId xmlns:p14="http://schemas.microsoft.com/office/powerpoint/2010/main" val="765547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34400" y="640254"/>
            <a:ext cx="2018197" cy="1261373"/>
          </a:xfrm>
        </p:spPr>
      </p:pic>
      <p:sp>
        <p:nvSpPr>
          <p:cNvPr id="5" name="Rectangle 4"/>
          <p:cNvSpPr/>
          <p:nvPr/>
        </p:nvSpPr>
        <p:spPr>
          <a:xfrm>
            <a:off x="2411427" y="640254"/>
            <a:ext cx="5996186" cy="1261373"/>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40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1200" kern="1400" dirty="0">
              <a:solidFill>
                <a:srgbClr val="212120"/>
              </a:solidFill>
              <a:effectLst/>
              <a:latin typeface="Times New Roman" panose="02020603050405020304" pitchFamily="18" charset="0"/>
              <a:ea typeface="Times New Roman" panose="02020603050405020304" pitchFamily="18" charset="0"/>
            </a:endParaRPr>
          </a:p>
        </p:txBody>
      </p:sp>
      <p:sp>
        <p:nvSpPr>
          <p:cNvPr id="2" name="TextBox 1"/>
          <p:cNvSpPr txBox="1"/>
          <p:nvPr/>
        </p:nvSpPr>
        <p:spPr>
          <a:xfrm>
            <a:off x="1949639" y="3103619"/>
            <a:ext cx="8270421"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Commuting Patterns and Labor Sheds</a:t>
            </a:r>
          </a:p>
          <a:p>
            <a:pPr marL="285750" indent="-285750">
              <a:buFont typeface="Arial" panose="020B0604020202020204" pitchFamily="34" charset="0"/>
              <a:buChar char="•"/>
            </a:pPr>
            <a:r>
              <a:rPr lang="en-US" sz="2800" dirty="0"/>
              <a:t>The Impacts of Interconnectedness</a:t>
            </a:r>
          </a:p>
          <a:p>
            <a:pPr marL="285750" indent="-285750">
              <a:buFont typeface="Arial" panose="020B0604020202020204" pitchFamily="34" charset="0"/>
              <a:buChar char="•"/>
            </a:pPr>
            <a:r>
              <a:rPr lang="en-US" sz="2800" dirty="0"/>
              <a:t>Regional Collaboration Strategies and Success Stories</a:t>
            </a:r>
          </a:p>
        </p:txBody>
      </p:sp>
    </p:spTree>
    <p:extLst>
      <p:ext uri="{BB962C8B-B14F-4D97-AF65-F5344CB8AC3E}">
        <p14:creationId xmlns:p14="http://schemas.microsoft.com/office/powerpoint/2010/main" val="47617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Commuting Patterns and Labor Sheds</a:t>
            </a:r>
            <a:endParaRPr lang="en-US" sz="2000" i="1" dirty="0"/>
          </a:p>
        </p:txBody>
      </p:sp>
      <p:pic>
        <p:nvPicPr>
          <p:cNvPr id="4" name="Picture 3"/>
          <p:cNvPicPr>
            <a:picLocks noChangeAspect="1"/>
          </p:cNvPicPr>
          <p:nvPr/>
        </p:nvPicPr>
        <p:blipFill>
          <a:blip r:embed="rId2">
            <a:clrChange>
              <a:clrFrom>
                <a:srgbClr val="E1E1E1"/>
              </a:clrFrom>
              <a:clrTo>
                <a:srgbClr val="E1E1E1">
                  <a:alpha val="0"/>
                </a:srgbClr>
              </a:clrTo>
            </a:clrChange>
          </a:blip>
          <a:stretch>
            <a:fillRect/>
          </a:stretch>
        </p:blipFill>
        <p:spPr>
          <a:xfrm>
            <a:off x="838200" y="731735"/>
            <a:ext cx="4605068" cy="5942569"/>
          </a:xfrm>
          <a:prstGeom prst="rect">
            <a:avLst/>
          </a:prstGeom>
        </p:spPr>
      </p:pic>
    </p:spTree>
    <p:extLst>
      <p:ext uri="{BB962C8B-B14F-4D97-AF65-F5344CB8AC3E}">
        <p14:creationId xmlns:p14="http://schemas.microsoft.com/office/powerpoint/2010/main" val="1958714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Commuting Patterns and Labor Sheds</a:t>
            </a:r>
            <a:endParaRPr lang="en-US" sz="2000" i="1" dirty="0"/>
          </a:p>
        </p:txBody>
      </p:sp>
      <p:pic>
        <p:nvPicPr>
          <p:cNvPr id="4" name="Picture 3"/>
          <p:cNvPicPr>
            <a:picLocks noChangeAspect="1"/>
          </p:cNvPicPr>
          <p:nvPr/>
        </p:nvPicPr>
        <p:blipFill>
          <a:blip r:embed="rId2">
            <a:clrChange>
              <a:clrFrom>
                <a:srgbClr val="E1E1E1"/>
              </a:clrFrom>
              <a:clrTo>
                <a:srgbClr val="E1E1E1">
                  <a:alpha val="0"/>
                </a:srgbClr>
              </a:clrTo>
            </a:clrChange>
          </a:blip>
          <a:stretch>
            <a:fillRect/>
          </a:stretch>
        </p:blipFill>
        <p:spPr>
          <a:xfrm>
            <a:off x="838200" y="731735"/>
            <a:ext cx="4605068" cy="5942569"/>
          </a:xfrm>
          <a:prstGeom prst="rect">
            <a:avLst/>
          </a:prstGeom>
        </p:spPr>
      </p:pic>
      <p:sp>
        <p:nvSpPr>
          <p:cNvPr id="5" name="TextBox 4"/>
          <p:cNvSpPr txBox="1"/>
          <p:nvPr/>
        </p:nvSpPr>
        <p:spPr>
          <a:xfrm>
            <a:off x="6096000" y="638355"/>
            <a:ext cx="5334000" cy="5770811"/>
          </a:xfrm>
          <a:prstGeom prst="rect">
            <a:avLst/>
          </a:prstGeom>
          <a:noFill/>
        </p:spPr>
        <p:txBody>
          <a:bodyPr wrap="square" rtlCol="0">
            <a:spAutoFit/>
          </a:bodyPr>
          <a:lstStyle/>
          <a:p>
            <a:r>
              <a:rPr lang="en-US" sz="2800" b="1" dirty="0"/>
              <a:t>The Workers of Yavapai County</a:t>
            </a:r>
          </a:p>
          <a:p>
            <a:endParaRPr lang="en-US" dirty="0"/>
          </a:p>
          <a:p>
            <a:pPr marL="285750" indent="-285750">
              <a:buFont typeface="Arial" panose="020B0604020202020204" pitchFamily="34" charset="0"/>
              <a:buChar char="•"/>
            </a:pPr>
            <a:r>
              <a:rPr lang="en-US" dirty="0"/>
              <a:t>18.0% Bachelor’s degree or higher</a:t>
            </a:r>
          </a:p>
          <a:p>
            <a:pPr marL="285750" indent="-285750">
              <a:spcAft>
                <a:spcPts val="1800"/>
              </a:spcAft>
              <a:buFont typeface="Arial" panose="020B0604020202020204" pitchFamily="34" charset="0"/>
              <a:buChar char="•"/>
            </a:pPr>
            <a:r>
              <a:rPr lang="en-US" dirty="0"/>
              <a:t>28.2% have some college experience, but no degree</a:t>
            </a:r>
          </a:p>
          <a:p>
            <a:pPr marL="285750" indent="-285750">
              <a:spcAft>
                <a:spcPts val="1800"/>
              </a:spcAft>
              <a:buFont typeface="Arial" panose="020B0604020202020204" pitchFamily="34" charset="0"/>
              <a:buChar char="•"/>
            </a:pPr>
            <a:r>
              <a:rPr lang="en-US" dirty="0"/>
              <a:t>13.2% Hispanic or Latino</a:t>
            </a:r>
          </a:p>
          <a:p>
            <a:pPr marL="285750" indent="-285750">
              <a:spcAft>
                <a:spcPts val="1800"/>
              </a:spcAft>
              <a:buFont typeface="Arial" panose="020B0604020202020204" pitchFamily="34" charset="0"/>
              <a:buChar char="•"/>
            </a:pPr>
            <a:r>
              <a:rPr lang="en-US" dirty="0"/>
              <a:t>92.9% White</a:t>
            </a:r>
          </a:p>
          <a:p>
            <a:pPr marL="285750" indent="-285750">
              <a:buFont typeface="Arial" panose="020B0604020202020204" pitchFamily="34" charset="0"/>
              <a:buChar char="•"/>
            </a:pPr>
            <a:r>
              <a:rPr lang="en-US" dirty="0"/>
              <a:t>19.4% work in Health Care and Social Assistance</a:t>
            </a:r>
          </a:p>
          <a:p>
            <a:pPr marL="285750" indent="-285750">
              <a:buFont typeface="Arial" panose="020B0604020202020204" pitchFamily="34" charset="0"/>
              <a:buChar char="•"/>
            </a:pPr>
            <a:r>
              <a:rPr lang="en-US" dirty="0"/>
              <a:t>12.5% work in Accommodation and Food Service</a:t>
            </a:r>
          </a:p>
          <a:p>
            <a:pPr marL="285750" indent="-285750">
              <a:spcAft>
                <a:spcPts val="1800"/>
              </a:spcAft>
              <a:buFont typeface="Arial" panose="020B0604020202020204" pitchFamily="34" charset="0"/>
              <a:buChar char="•"/>
            </a:pPr>
            <a:r>
              <a:rPr lang="en-US" dirty="0"/>
              <a:t>13.2% work in Retail Trade</a:t>
            </a:r>
          </a:p>
          <a:p>
            <a:pPr marL="285750" indent="-285750">
              <a:buFont typeface="Arial" panose="020B0604020202020204" pitchFamily="34" charset="0"/>
              <a:buChar char="•"/>
            </a:pPr>
            <a:r>
              <a:rPr lang="en-US" dirty="0"/>
              <a:t>42.3% earn between $1,251 and $3,333 per month</a:t>
            </a:r>
          </a:p>
          <a:p>
            <a:pPr marL="285750" indent="-285750">
              <a:buFont typeface="Arial" panose="020B0604020202020204" pitchFamily="34" charset="0"/>
              <a:buChar char="•"/>
            </a:pPr>
            <a:r>
              <a:rPr lang="en-US" dirty="0"/>
              <a:t>23.7% earn less than $1,250 per month</a:t>
            </a:r>
          </a:p>
          <a:p>
            <a:endParaRPr lang="en-US" dirty="0"/>
          </a:p>
          <a:p>
            <a:endParaRPr lang="en-US" dirty="0"/>
          </a:p>
          <a:p>
            <a:endParaRPr lang="en-US" dirty="0"/>
          </a:p>
          <a:p>
            <a:endParaRPr lang="en-US" dirty="0"/>
          </a:p>
          <a:p>
            <a:endParaRPr lang="en-US" dirty="0"/>
          </a:p>
          <a:p>
            <a:r>
              <a:rPr lang="en-US" sz="1100" i="1" dirty="0"/>
              <a:t>-United States Census Bureau, Longitudinal Origin-Destination Employment Statistics</a:t>
            </a:r>
          </a:p>
        </p:txBody>
      </p:sp>
    </p:spTree>
    <p:extLst>
      <p:ext uri="{BB962C8B-B14F-4D97-AF65-F5344CB8AC3E}">
        <p14:creationId xmlns:p14="http://schemas.microsoft.com/office/powerpoint/2010/main" val="361980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fade">
                                      <p:cBhvr>
                                        <p:cTn id="36" dur="500"/>
                                        <p:tgtEl>
                                          <p:spTgt spid="5">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fade">
                                      <p:cBhvr>
                                        <p:cTn id="39"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Commuting Patterns and Labor Sheds</a:t>
            </a:r>
            <a:endParaRPr lang="en-US" sz="2000" i="1" dirty="0"/>
          </a:p>
        </p:txBody>
      </p:sp>
      <p:pic>
        <p:nvPicPr>
          <p:cNvPr id="4" name="Picture 3"/>
          <p:cNvPicPr>
            <a:picLocks noChangeAspect="1"/>
          </p:cNvPicPr>
          <p:nvPr/>
        </p:nvPicPr>
        <p:blipFill>
          <a:blip r:embed="rId2">
            <a:clrChange>
              <a:clrFrom>
                <a:srgbClr val="E1E1E1"/>
              </a:clrFrom>
              <a:clrTo>
                <a:srgbClr val="E1E1E1">
                  <a:alpha val="0"/>
                </a:srgbClr>
              </a:clrTo>
            </a:clrChange>
          </a:blip>
          <a:stretch>
            <a:fillRect/>
          </a:stretch>
        </p:blipFill>
        <p:spPr>
          <a:xfrm>
            <a:off x="838200" y="731735"/>
            <a:ext cx="4605068" cy="5942569"/>
          </a:xfrm>
          <a:prstGeom prst="rect">
            <a:avLst/>
          </a:prstGeom>
        </p:spPr>
      </p:pic>
      <p:sp>
        <p:nvSpPr>
          <p:cNvPr id="5" name="TextBox 4"/>
          <p:cNvSpPr txBox="1"/>
          <p:nvPr/>
        </p:nvSpPr>
        <p:spPr>
          <a:xfrm>
            <a:off x="6096000" y="638355"/>
            <a:ext cx="5334000" cy="5401479"/>
          </a:xfrm>
          <a:prstGeom prst="rect">
            <a:avLst/>
          </a:prstGeom>
          <a:noFill/>
        </p:spPr>
        <p:txBody>
          <a:bodyPr wrap="square" rtlCol="0">
            <a:spAutoFit/>
          </a:bodyPr>
          <a:lstStyle/>
          <a:p>
            <a:r>
              <a:rPr lang="en-US" sz="2800" b="1" dirty="0"/>
              <a:t>The Workers of Yavapai County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100" dirty="0"/>
              <a:t>-United States Census Bureau, Longitudinal Origin-Destination Employment Statistics</a:t>
            </a:r>
          </a:p>
        </p:txBody>
      </p:sp>
    </p:spTree>
    <p:extLst>
      <p:ext uri="{BB962C8B-B14F-4D97-AF65-F5344CB8AC3E}">
        <p14:creationId xmlns:p14="http://schemas.microsoft.com/office/powerpoint/2010/main" val="1653962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Commuting Patterns and Labor Sheds</a:t>
            </a:r>
            <a:endParaRPr lang="en-US" sz="2000" i="1" dirty="0"/>
          </a:p>
        </p:txBody>
      </p:sp>
      <p:pic>
        <p:nvPicPr>
          <p:cNvPr id="4" name="Picture 3"/>
          <p:cNvPicPr>
            <a:picLocks noChangeAspect="1"/>
          </p:cNvPicPr>
          <p:nvPr/>
        </p:nvPicPr>
        <p:blipFill>
          <a:blip r:embed="rId2">
            <a:clrChange>
              <a:clrFrom>
                <a:srgbClr val="E1E1E1"/>
              </a:clrFrom>
              <a:clrTo>
                <a:srgbClr val="E1E1E1">
                  <a:alpha val="0"/>
                </a:srgbClr>
              </a:clrTo>
            </a:clrChange>
          </a:blip>
          <a:stretch>
            <a:fillRect/>
          </a:stretch>
        </p:blipFill>
        <p:spPr>
          <a:xfrm>
            <a:off x="838200" y="731735"/>
            <a:ext cx="4605068" cy="5942569"/>
          </a:xfrm>
          <a:prstGeom prst="rect">
            <a:avLst/>
          </a:prstGeom>
        </p:spPr>
      </p:pic>
      <p:sp>
        <p:nvSpPr>
          <p:cNvPr id="5" name="TextBox 4"/>
          <p:cNvSpPr txBox="1"/>
          <p:nvPr/>
        </p:nvSpPr>
        <p:spPr>
          <a:xfrm>
            <a:off x="6096000" y="638355"/>
            <a:ext cx="5334000" cy="5401479"/>
          </a:xfrm>
          <a:prstGeom prst="rect">
            <a:avLst/>
          </a:prstGeom>
          <a:noFill/>
        </p:spPr>
        <p:txBody>
          <a:bodyPr wrap="square" rtlCol="0">
            <a:spAutoFit/>
          </a:bodyPr>
          <a:lstStyle/>
          <a:p>
            <a:r>
              <a:rPr lang="en-US" sz="2800" b="1" dirty="0"/>
              <a:t>The Workers of Yavapai County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100" dirty="0"/>
              <a:t>-United States Census Bureau, Longitudinal Origin-Destination Employment Statistics</a:t>
            </a:r>
          </a:p>
        </p:txBody>
      </p:sp>
      <p:graphicFrame>
        <p:nvGraphicFramePr>
          <p:cNvPr id="3" name="Table 2"/>
          <p:cNvGraphicFramePr>
            <a:graphicFrameLocks noGrp="1"/>
          </p:cNvGraphicFramePr>
          <p:nvPr>
            <p:extLst/>
          </p:nvPr>
        </p:nvGraphicFramePr>
        <p:xfrm>
          <a:off x="6096000" y="2392997"/>
          <a:ext cx="4629149" cy="2072007"/>
        </p:xfrm>
        <a:graphic>
          <a:graphicData uri="http://schemas.openxmlformats.org/drawingml/2006/table">
            <a:tbl>
              <a:tblPr firstRow="1" bandRow="1">
                <a:tableStyleId>{F5AB1C69-6EDB-4FF4-983F-18BD219EF322}</a:tableStyleId>
              </a:tblPr>
              <a:tblGrid>
                <a:gridCol w="2702378">
                  <a:extLst>
                    <a:ext uri="{9D8B030D-6E8A-4147-A177-3AD203B41FA5}">
                      <a16:colId xmlns:a16="http://schemas.microsoft.com/office/drawing/2014/main" val="242248058"/>
                    </a:ext>
                  </a:extLst>
                </a:gridCol>
                <a:gridCol w="1012371">
                  <a:extLst>
                    <a:ext uri="{9D8B030D-6E8A-4147-A177-3AD203B41FA5}">
                      <a16:colId xmlns:a16="http://schemas.microsoft.com/office/drawing/2014/main" val="1901862524"/>
                    </a:ext>
                  </a:extLst>
                </a:gridCol>
                <a:gridCol w="914400">
                  <a:extLst>
                    <a:ext uri="{9D8B030D-6E8A-4147-A177-3AD203B41FA5}">
                      <a16:colId xmlns:a16="http://schemas.microsoft.com/office/drawing/2014/main" val="3357500530"/>
                    </a:ext>
                  </a:extLst>
                </a:gridCol>
              </a:tblGrid>
              <a:tr h="477309">
                <a:tc>
                  <a:txBody>
                    <a:bodyPr/>
                    <a:lstStyle/>
                    <a:p>
                      <a:r>
                        <a:rPr lang="en-US" dirty="0"/>
                        <a:t>Age Band</a:t>
                      </a:r>
                    </a:p>
                  </a:txBody>
                  <a:tcPr anchor="ctr"/>
                </a:tc>
                <a:tc>
                  <a:txBody>
                    <a:bodyPr/>
                    <a:lstStyle/>
                    <a:p>
                      <a:pPr algn="ctr"/>
                      <a:r>
                        <a:rPr lang="en-US" dirty="0"/>
                        <a:t>Yavapai County</a:t>
                      </a:r>
                    </a:p>
                  </a:txBody>
                  <a:tcPr anchor="ctr"/>
                </a:tc>
                <a:tc>
                  <a:txBody>
                    <a:bodyPr/>
                    <a:lstStyle/>
                    <a:p>
                      <a:pPr algn="ctr"/>
                      <a:r>
                        <a:rPr lang="en-US" dirty="0"/>
                        <a:t>Arizona</a:t>
                      </a:r>
                    </a:p>
                  </a:txBody>
                  <a:tcPr anchor="ctr"/>
                </a:tc>
                <a:extLst>
                  <a:ext uri="{0D108BD9-81ED-4DB2-BD59-A6C34878D82A}">
                    <a16:rowId xmlns:a16="http://schemas.microsoft.com/office/drawing/2014/main" val="3170776547"/>
                  </a:ext>
                </a:extLst>
              </a:tr>
              <a:tr h="477309">
                <a:tc>
                  <a:txBody>
                    <a:bodyPr/>
                    <a:lstStyle/>
                    <a:p>
                      <a:r>
                        <a:rPr lang="en-US" dirty="0"/>
                        <a:t>Age 29 or</a:t>
                      </a:r>
                      <a:r>
                        <a:rPr lang="en-US" baseline="0" dirty="0"/>
                        <a:t> Younger</a:t>
                      </a:r>
                      <a:endParaRPr lang="en-US" dirty="0"/>
                    </a:p>
                  </a:txBody>
                  <a:tcPr anchor="ctr"/>
                </a:tc>
                <a:tc>
                  <a:txBody>
                    <a:bodyPr/>
                    <a:lstStyle/>
                    <a:p>
                      <a:pPr algn="ctr"/>
                      <a:r>
                        <a:rPr lang="en-US" dirty="0"/>
                        <a:t>20.1%</a:t>
                      </a:r>
                    </a:p>
                  </a:txBody>
                  <a:tcPr anchor="ctr"/>
                </a:tc>
                <a:tc>
                  <a:txBody>
                    <a:bodyPr/>
                    <a:lstStyle/>
                    <a:p>
                      <a:pPr algn="ctr"/>
                      <a:r>
                        <a:rPr lang="en-US" dirty="0"/>
                        <a:t>22.3%</a:t>
                      </a:r>
                    </a:p>
                  </a:txBody>
                  <a:tcPr anchor="ctr"/>
                </a:tc>
                <a:extLst>
                  <a:ext uri="{0D108BD9-81ED-4DB2-BD59-A6C34878D82A}">
                    <a16:rowId xmlns:a16="http://schemas.microsoft.com/office/drawing/2014/main" val="2259997347"/>
                  </a:ext>
                </a:extLst>
              </a:tr>
              <a:tr h="477309">
                <a:tc>
                  <a:txBody>
                    <a:bodyPr/>
                    <a:lstStyle/>
                    <a:p>
                      <a:r>
                        <a:rPr lang="en-US" dirty="0"/>
                        <a:t>Age 30 -54</a:t>
                      </a:r>
                    </a:p>
                  </a:txBody>
                  <a:tcPr anchor="ctr"/>
                </a:tc>
                <a:tc>
                  <a:txBody>
                    <a:bodyPr/>
                    <a:lstStyle/>
                    <a:p>
                      <a:pPr algn="ctr"/>
                      <a:r>
                        <a:rPr lang="en-US" dirty="0"/>
                        <a:t>49.7%</a:t>
                      </a:r>
                    </a:p>
                  </a:txBody>
                  <a:tcPr anchor="ctr"/>
                </a:tc>
                <a:tc>
                  <a:txBody>
                    <a:bodyPr/>
                    <a:lstStyle/>
                    <a:p>
                      <a:pPr algn="ctr"/>
                      <a:r>
                        <a:rPr lang="en-US" dirty="0"/>
                        <a:t>55.5%</a:t>
                      </a:r>
                    </a:p>
                  </a:txBody>
                  <a:tcPr anchor="ctr"/>
                </a:tc>
                <a:extLst>
                  <a:ext uri="{0D108BD9-81ED-4DB2-BD59-A6C34878D82A}">
                    <a16:rowId xmlns:a16="http://schemas.microsoft.com/office/drawing/2014/main" val="658934190"/>
                  </a:ext>
                </a:extLst>
              </a:tr>
              <a:tr h="477309">
                <a:tc>
                  <a:txBody>
                    <a:bodyPr/>
                    <a:lstStyle/>
                    <a:p>
                      <a:r>
                        <a:rPr lang="en-US" dirty="0"/>
                        <a:t>Age 55 or Older</a:t>
                      </a:r>
                    </a:p>
                  </a:txBody>
                  <a:tcPr anchor="ctr"/>
                </a:tc>
                <a:tc>
                  <a:txBody>
                    <a:bodyPr/>
                    <a:lstStyle/>
                    <a:p>
                      <a:pPr algn="ctr"/>
                      <a:r>
                        <a:rPr lang="en-US" dirty="0"/>
                        <a:t>30.1%</a:t>
                      </a:r>
                    </a:p>
                  </a:txBody>
                  <a:tcPr anchor="ctr"/>
                </a:tc>
                <a:tc>
                  <a:txBody>
                    <a:bodyPr/>
                    <a:lstStyle/>
                    <a:p>
                      <a:pPr algn="ctr"/>
                      <a:r>
                        <a:rPr lang="en-US" dirty="0"/>
                        <a:t>22.2%</a:t>
                      </a:r>
                    </a:p>
                  </a:txBody>
                  <a:tcPr anchor="ctr"/>
                </a:tc>
                <a:extLst>
                  <a:ext uri="{0D108BD9-81ED-4DB2-BD59-A6C34878D82A}">
                    <a16:rowId xmlns:a16="http://schemas.microsoft.com/office/drawing/2014/main" val="3483993339"/>
                  </a:ext>
                </a:extLst>
              </a:tr>
            </a:tbl>
          </a:graphicData>
        </a:graphic>
      </p:graphicFrame>
    </p:spTree>
    <p:extLst>
      <p:ext uri="{BB962C8B-B14F-4D97-AF65-F5344CB8AC3E}">
        <p14:creationId xmlns:p14="http://schemas.microsoft.com/office/powerpoint/2010/main" val="3838567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Commuting Patterns and Labor Sheds</a:t>
            </a:r>
            <a:endParaRPr lang="en-US" sz="2000" i="1" dirty="0"/>
          </a:p>
        </p:txBody>
      </p:sp>
      <p:pic>
        <p:nvPicPr>
          <p:cNvPr id="4" name="Picture 3"/>
          <p:cNvPicPr>
            <a:picLocks noChangeAspect="1"/>
          </p:cNvPicPr>
          <p:nvPr/>
        </p:nvPicPr>
        <p:blipFill>
          <a:blip r:embed="rId2">
            <a:clrChange>
              <a:clrFrom>
                <a:srgbClr val="E1E1E1"/>
              </a:clrFrom>
              <a:clrTo>
                <a:srgbClr val="E1E1E1">
                  <a:alpha val="0"/>
                </a:srgbClr>
              </a:clrTo>
            </a:clrChange>
          </a:blip>
          <a:stretch>
            <a:fillRect/>
          </a:stretch>
        </p:blipFill>
        <p:spPr>
          <a:xfrm>
            <a:off x="838200" y="731735"/>
            <a:ext cx="4605068" cy="5942569"/>
          </a:xfrm>
          <a:prstGeom prst="rect">
            <a:avLst/>
          </a:prstGeom>
        </p:spPr>
      </p:pic>
      <p:sp>
        <p:nvSpPr>
          <p:cNvPr id="5" name="TextBox 4"/>
          <p:cNvSpPr txBox="1"/>
          <p:nvPr/>
        </p:nvSpPr>
        <p:spPr>
          <a:xfrm>
            <a:off x="6096000" y="638355"/>
            <a:ext cx="5334000" cy="5401479"/>
          </a:xfrm>
          <a:prstGeom prst="rect">
            <a:avLst/>
          </a:prstGeom>
          <a:noFill/>
        </p:spPr>
        <p:txBody>
          <a:bodyPr wrap="square" rtlCol="0">
            <a:spAutoFit/>
          </a:bodyPr>
          <a:lstStyle/>
          <a:p>
            <a:r>
              <a:rPr lang="en-US" sz="2800" b="1" dirty="0"/>
              <a:t>The Workers of Yavapai County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100" i="1" dirty="0"/>
              <a:t>-United States Census Bureau, Longitudinal Origin-Destination Employment Statistics</a:t>
            </a:r>
          </a:p>
        </p:txBody>
      </p:sp>
      <p:graphicFrame>
        <p:nvGraphicFramePr>
          <p:cNvPr id="3" name="Table 2"/>
          <p:cNvGraphicFramePr>
            <a:graphicFrameLocks noGrp="1"/>
          </p:cNvGraphicFramePr>
          <p:nvPr>
            <p:extLst/>
          </p:nvPr>
        </p:nvGraphicFramePr>
        <p:xfrm>
          <a:off x="6248400" y="2058609"/>
          <a:ext cx="5029199" cy="2072007"/>
        </p:xfrm>
        <a:graphic>
          <a:graphicData uri="http://schemas.openxmlformats.org/drawingml/2006/table">
            <a:tbl>
              <a:tblPr firstRow="1" bandRow="1">
                <a:tableStyleId>{F5AB1C69-6EDB-4FF4-983F-18BD219EF322}</a:tableStyleId>
              </a:tblPr>
              <a:tblGrid>
                <a:gridCol w="3053442">
                  <a:extLst>
                    <a:ext uri="{9D8B030D-6E8A-4147-A177-3AD203B41FA5}">
                      <a16:colId xmlns:a16="http://schemas.microsoft.com/office/drawing/2014/main" val="242248058"/>
                    </a:ext>
                  </a:extLst>
                </a:gridCol>
                <a:gridCol w="979715">
                  <a:extLst>
                    <a:ext uri="{9D8B030D-6E8A-4147-A177-3AD203B41FA5}">
                      <a16:colId xmlns:a16="http://schemas.microsoft.com/office/drawing/2014/main" val="1901862524"/>
                    </a:ext>
                  </a:extLst>
                </a:gridCol>
                <a:gridCol w="996042">
                  <a:extLst>
                    <a:ext uri="{9D8B030D-6E8A-4147-A177-3AD203B41FA5}">
                      <a16:colId xmlns:a16="http://schemas.microsoft.com/office/drawing/2014/main" val="3357500530"/>
                    </a:ext>
                  </a:extLst>
                </a:gridCol>
              </a:tblGrid>
              <a:tr h="477309">
                <a:tc>
                  <a:txBody>
                    <a:bodyPr/>
                    <a:lstStyle/>
                    <a:p>
                      <a:r>
                        <a:rPr lang="en-US" dirty="0"/>
                        <a:t>Earnings</a:t>
                      </a:r>
                    </a:p>
                  </a:txBody>
                  <a:tcPr anchor="ctr"/>
                </a:tc>
                <a:tc>
                  <a:txBody>
                    <a:bodyPr/>
                    <a:lstStyle/>
                    <a:p>
                      <a:pPr algn="ctr"/>
                      <a:r>
                        <a:rPr lang="en-US" dirty="0"/>
                        <a:t>Yavapai County</a:t>
                      </a:r>
                    </a:p>
                  </a:txBody>
                  <a:tcPr anchor="ctr"/>
                </a:tc>
                <a:tc>
                  <a:txBody>
                    <a:bodyPr/>
                    <a:lstStyle/>
                    <a:p>
                      <a:pPr algn="ctr"/>
                      <a:r>
                        <a:rPr lang="en-US" dirty="0"/>
                        <a:t>Arizona</a:t>
                      </a:r>
                    </a:p>
                  </a:txBody>
                  <a:tcPr anchor="ctr"/>
                </a:tc>
                <a:extLst>
                  <a:ext uri="{0D108BD9-81ED-4DB2-BD59-A6C34878D82A}">
                    <a16:rowId xmlns:a16="http://schemas.microsoft.com/office/drawing/2014/main" val="3170776547"/>
                  </a:ext>
                </a:extLst>
              </a:tr>
              <a:tr h="477309">
                <a:tc>
                  <a:txBody>
                    <a:bodyPr/>
                    <a:lstStyle/>
                    <a:p>
                      <a:r>
                        <a:rPr lang="en-US" dirty="0"/>
                        <a:t>$1,250 per month</a:t>
                      </a:r>
                    </a:p>
                  </a:txBody>
                  <a:tcPr anchor="ctr"/>
                </a:tc>
                <a:tc>
                  <a:txBody>
                    <a:bodyPr/>
                    <a:lstStyle/>
                    <a:p>
                      <a:pPr algn="ctr"/>
                      <a:r>
                        <a:rPr lang="en-US" dirty="0"/>
                        <a:t>23.9%</a:t>
                      </a:r>
                    </a:p>
                  </a:txBody>
                  <a:tcPr anchor="ctr"/>
                </a:tc>
                <a:tc>
                  <a:txBody>
                    <a:bodyPr/>
                    <a:lstStyle/>
                    <a:p>
                      <a:pPr algn="ctr"/>
                      <a:r>
                        <a:rPr lang="en-US" dirty="0"/>
                        <a:t>20.2%</a:t>
                      </a:r>
                    </a:p>
                  </a:txBody>
                  <a:tcPr anchor="ctr"/>
                </a:tc>
                <a:extLst>
                  <a:ext uri="{0D108BD9-81ED-4DB2-BD59-A6C34878D82A}">
                    <a16:rowId xmlns:a16="http://schemas.microsoft.com/office/drawing/2014/main" val="2259997347"/>
                  </a:ext>
                </a:extLst>
              </a:tr>
              <a:tr h="477309">
                <a:tc>
                  <a:txBody>
                    <a:bodyPr/>
                    <a:lstStyle/>
                    <a:p>
                      <a:r>
                        <a:rPr lang="en-US" dirty="0"/>
                        <a:t>$1,251 to $3,333 per month</a:t>
                      </a:r>
                    </a:p>
                  </a:txBody>
                  <a:tcPr anchor="ctr"/>
                </a:tc>
                <a:tc>
                  <a:txBody>
                    <a:bodyPr/>
                    <a:lstStyle/>
                    <a:p>
                      <a:pPr algn="ctr"/>
                      <a:r>
                        <a:rPr lang="en-US" dirty="0"/>
                        <a:t>42.2%</a:t>
                      </a:r>
                    </a:p>
                  </a:txBody>
                  <a:tcPr anchor="ctr"/>
                </a:tc>
                <a:tc>
                  <a:txBody>
                    <a:bodyPr/>
                    <a:lstStyle/>
                    <a:p>
                      <a:pPr algn="ctr"/>
                      <a:r>
                        <a:rPr lang="en-US" dirty="0"/>
                        <a:t>38.3%</a:t>
                      </a:r>
                    </a:p>
                  </a:txBody>
                  <a:tcPr anchor="ctr"/>
                </a:tc>
                <a:extLst>
                  <a:ext uri="{0D108BD9-81ED-4DB2-BD59-A6C34878D82A}">
                    <a16:rowId xmlns:a16="http://schemas.microsoft.com/office/drawing/2014/main" val="658934190"/>
                  </a:ext>
                </a:extLst>
              </a:tr>
              <a:tr h="477309">
                <a:tc>
                  <a:txBody>
                    <a:bodyPr/>
                    <a:lstStyle/>
                    <a:p>
                      <a:r>
                        <a:rPr lang="en-US" dirty="0"/>
                        <a:t>More</a:t>
                      </a:r>
                      <a:r>
                        <a:rPr lang="en-US" baseline="0" dirty="0"/>
                        <a:t> than $3,333 per month</a:t>
                      </a:r>
                      <a:endParaRPr lang="en-US" dirty="0"/>
                    </a:p>
                  </a:txBody>
                  <a:tcPr anchor="ctr"/>
                </a:tc>
                <a:tc>
                  <a:txBody>
                    <a:bodyPr/>
                    <a:lstStyle/>
                    <a:p>
                      <a:pPr algn="ctr"/>
                      <a:r>
                        <a:rPr lang="en-US" dirty="0"/>
                        <a:t>33.9%</a:t>
                      </a:r>
                    </a:p>
                  </a:txBody>
                  <a:tcPr anchor="ctr"/>
                </a:tc>
                <a:tc>
                  <a:txBody>
                    <a:bodyPr/>
                    <a:lstStyle/>
                    <a:p>
                      <a:pPr algn="ctr"/>
                      <a:r>
                        <a:rPr lang="en-US" dirty="0"/>
                        <a:t>41.6%</a:t>
                      </a:r>
                    </a:p>
                  </a:txBody>
                  <a:tcPr anchor="ctr"/>
                </a:tc>
                <a:extLst>
                  <a:ext uri="{0D108BD9-81ED-4DB2-BD59-A6C34878D82A}">
                    <a16:rowId xmlns:a16="http://schemas.microsoft.com/office/drawing/2014/main" val="3483993339"/>
                  </a:ext>
                </a:extLst>
              </a:tr>
            </a:tbl>
          </a:graphicData>
        </a:graphic>
      </p:graphicFrame>
    </p:spTree>
    <p:extLst>
      <p:ext uri="{BB962C8B-B14F-4D97-AF65-F5344CB8AC3E}">
        <p14:creationId xmlns:p14="http://schemas.microsoft.com/office/powerpoint/2010/main" val="615690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Commuting Patterns and Labor Sheds</a:t>
            </a:r>
            <a:endParaRPr lang="en-US" sz="2000" i="1" dirty="0"/>
          </a:p>
        </p:txBody>
      </p:sp>
      <p:pic>
        <p:nvPicPr>
          <p:cNvPr id="4" name="Picture 3"/>
          <p:cNvPicPr>
            <a:picLocks noChangeAspect="1"/>
          </p:cNvPicPr>
          <p:nvPr/>
        </p:nvPicPr>
        <p:blipFill>
          <a:blip r:embed="rId2">
            <a:clrChange>
              <a:clrFrom>
                <a:srgbClr val="E1E1E1"/>
              </a:clrFrom>
              <a:clrTo>
                <a:srgbClr val="E1E1E1">
                  <a:alpha val="0"/>
                </a:srgbClr>
              </a:clrTo>
            </a:clrChange>
          </a:blip>
          <a:stretch>
            <a:fillRect/>
          </a:stretch>
        </p:blipFill>
        <p:spPr>
          <a:xfrm>
            <a:off x="838200" y="731735"/>
            <a:ext cx="4605068" cy="5942569"/>
          </a:xfrm>
          <a:prstGeom prst="rect">
            <a:avLst/>
          </a:prstGeom>
        </p:spPr>
      </p:pic>
      <p:sp>
        <p:nvSpPr>
          <p:cNvPr id="5" name="TextBox 4"/>
          <p:cNvSpPr txBox="1"/>
          <p:nvPr/>
        </p:nvSpPr>
        <p:spPr>
          <a:xfrm>
            <a:off x="6096000" y="638355"/>
            <a:ext cx="5334000" cy="5339923"/>
          </a:xfrm>
          <a:prstGeom prst="rect">
            <a:avLst/>
          </a:prstGeom>
          <a:noFill/>
        </p:spPr>
        <p:txBody>
          <a:bodyPr wrap="square" rtlCol="0">
            <a:spAutoFit/>
          </a:bodyPr>
          <a:lstStyle/>
          <a:p>
            <a:r>
              <a:rPr lang="en-US" sz="2800" b="1" dirty="0"/>
              <a:t>The Workers of Yavapai County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400" i="1" dirty="0"/>
          </a:p>
          <a:p>
            <a:r>
              <a:rPr lang="en-US" sz="1100" i="1" dirty="0"/>
              <a:t>-United States Census Bureau, Longitudinal Origin-Destination Employment Statistics</a:t>
            </a:r>
          </a:p>
        </p:txBody>
      </p:sp>
      <p:graphicFrame>
        <p:nvGraphicFramePr>
          <p:cNvPr id="3" name="Table 2"/>
          <p:cNvGraphicFramePr>
            <a:graphicFrameLocks noGrp="1"/>
          </p:cNvGraphicFramePr>
          <p:nvPr>
            <p:extLst/>
          </p:nvPr>
        </p:nvGraphicFramePr>
        <p:xfrm>
          <a:off x="6248400" y="2023649"/>
          <a:ext cx="5029199" cy="2569334"/>
        </p:xfrm>
        <a:graphic>
          <a:graphicData uri="http://schemas.openxmlformats.org/drawingml/2006/table">
            <a:tbl>
              <a:tblPr firstRow="1" bandRow="1">
                <a:tableStyleId>{F5AB1C69-6EDB-4FF4-983F-18BD219EF322}</a:tableStyleId>
              </a:tblPr>
              <a:tblGrid>
                <a:gridCol w="3053442">
                  <a:extLst>
                    <a:ext uri="{9D8B030D-6E8A-4147-A177-3AD203B41FA5}">
                      <a16:colId xmlns:a16="http://schemas.microsoft.com/office/drawing/2014/main" val="242248058"/>
                    </a:ext>
                  </a:extLst>
                </a:gridCol>
                <a:gridCol w="979715">
                  <a:extLst>
                    <a:ext uri="{9D8B030D-6E8A-4147-A177-3AD203B41FA5}">
                      <a16:colId xmlns:a16="http://schemas.microsoft.com/office/drawing/2014/main" val="1901862524"/>
                    </a:ext>
                  </a:extLst>
                </a:gridCol>
                <a:gridCol w="996042">
                  <a:extLst>
                    <a:ext uri="{9D8B030D-6E8A-4147-A177-3AD203B41FA5}">
                      <a16:colId xmlns:a16="http://schemas.microsoft.com/office/drawing/2014/main" val="3357500530"/>
                    </a:ext>
                  </a:extLst>
                </a:gridCol>
              </a:tblGrid>
              <a:tr h="660098">
                <a:tc>
                  <a:txBody>
                    <a:bodyPr/>
                    <a:lstStyle/>
                    <a:p>
                      <a:r>
                        <a:rPr lang="en-US" dirty="0"/>
                        <a:t>Primary Jobs by Distance</a:t>
                      </a:r>
                    </a:p>
                  </a:txBody>
                  <a:tcPr anchor="ctr"/>
                </a:tc>
                <a:tc>
                  <a:txBody>
                    <a:bodyPr/>
                    <a:lstStyle/>
                    <a:p>
                      <a:pPr algn="ctr"/>
                      <a:r>
                        <a:rPr lang="en-US" dirty="0"/>
                        <a:t>Count</a:t>
                      </a:r>
                    </a:p>
                  </a:txBody>
                  <a:tcPr anchor="ctr"/>
                </a:tc>
                <a:tc>
                  <a:txBody>
                    <a:bodyPr/>
                    <a:lstStyle/>
                    <a:p>
                      <a:pPr algn="ctr"/>
                      <a:r>
                        <a:rPr lang="en-US" dirty="0"/>
                        <a:t>Share</a:t>
                      </a:r>
                    </a:p>
                  </a:txBody>
                  <a:tcPr anchor="ctr"/>
                </a:tc>
                <a:extLst>
                  <a:ext uri="{0D108BD9-81ED-4DB2-BD59-A6C34878D82A}">
                    <a16:rowId xmlns:a16="http://schemas.microsoft.com/office/drawing/2014/main" val="3170776547"/>
                  </a:ext>
                </a:extLst>
              </a:tr>
              <a:tr h="477309">
                <a:tc>
                  <a:txBody>
                    <a:bodyPr/>
                    <a:lstStyle/>
                    <a:p>
                      <a:r>
                        <a:rPr lang="en-US" dirty="0"/>
                        <a:t>Less than 10 miles</a:t>
                      </a:r>
                    </a:p>
                  </a:txBody>
                  <a:tcPr anchor="ctr"/>
                </a:tc>
                <a:tc>
                  <a:txBody>
                    <a:bodyPr/>
                    <a:lstStyle/>
                    <a:p>
                      <a:pPr algn="ctr"/>
                      <a:r>
                        <a:rPr lang="en-US" dirty="0"/>
                        <a:t>27,979</a:t>
                      </a:r>
                    </a:p>
                  </a:txBody>
                  <a:tcPr anchor="ctr"/>
                </a:tc>
                <a:tc>
                  <a:txBody>
                    <a:bodyPr/>
                    <a:lstStyle/>
                    <a:p>
                      <a:pPr algn="ctr"/>
                      <a:r>
                        <a:rPr lang="en-US" dirty="0"/>
                        <a:t>39.8%</a:t>
                      </a:r>
                    </a:p>
                  </a:txBody>
                  <a:tcPr anchor="ctr"/>
                </a:tc>
                <a:extLst>
                  <a:ext uri="{0D108BD9-81ED-4DB2-BD59-A6C34878D82A}">
                    <a16:rowId xmlns:a16="http://schemas.microsoft.com/office/drawing/2014/main" val="2259997347"/>
                  </a:ext>
                </a:extLst>
              </a:tr>
              <a:tr h="477309">
                <a:tc>
                  <a:txBody>
                    <a:bodyPr/>
                    <a:lstStyle/>
                    <a:p>
                      <a:r>
                        <a:rPr lang="en-US" dirty="0"/>
                        <a:t>10 to 24 miles</a:t>
                      </a:r>
                    </a:p>
                  </a:txBody>
                  <a:tcPr anchor="ctr"/>
                </a:tc>
                <a:tc>
                  <a:txBody>
                    <a:bodyPr/>
                    <a:lstStyle/>
                    <a:p>
                      <a:pPr algn="ctr"/>
                      <a:r>
                        <a:rPr lang="en-US" dirty="0"/>
                        <a:t>11,435</a:t>
                      </a:r>
                    </a:p>
                  </a:txBody>
                  <a:tcPr anchor="ctr"/>
                </a:tc>
                <a:tc>
                  <a:txBody>
                    <a:bodyPr/>
                    <a:lstStyle/>
                    <a:p>
                      <a:pPr algn="ctr"/>
                      <a:r>
                        <a:rPr lang="en-US" dirty="0"/>
                        <a:t>16.3%</a:t>
                      </a:r>
                    </a:p>
                  </a:txBody>
                  <a:tcPr anchor="ctr"/>
                </a:tc>
                <a:extLst>
                  <a:ext uri="{0D108BD9-81ED-4DB2-BD59-A6C34878D82A}">
                    <a16:rowId xmlns:a16="http://schemas.microsoft.com/office/drawing/2014/main" val="658934190"/>
                  </a:ext>
                </a:extLst>
              </a:tr>
              <a:tr h="477309">
                <a:tc>
                  <a:txBody>
                    <a:bodyPr/>
                    <a:lstStyle/>
                    <a:p>
                      <a:r>
                        <a:rPr lang="en-US" dirty="0"/>
                        <a:t>25 to 50 miles</a:t>
                      </a:r>
                    </a:p>
                  </a:txBody>
                  <a:tcPr anchor="ctr"/>
                </a:tc>
                <a:tc>
                  <a:txBody>
                    <a:bodyPr/>
                    <a:lstStyle/>
                    <a:p>
                      <a:pPr algn="ctr"/>
                      <a:r>
                        <a:rPr lang="en-US" dirty="0"/>
                        <a:t>5,386</a:t>
                      </a:r>
                    </a:p>
                  </a:txBody>
                  <a:tcPr anchor="ctr"/>
                </a:tc>
                <a:tc>
                  <a:txBody>
                    <a:bodyPr/>
                    <a:lstStyle/>
                    <a:p>
                      <a:pPr algn="ctr"/>
                      <a:r>
                        <a:rPr lang="en-US" dirty="0"/>
                        <a:t>7.7%</a:t>
                      </a:r>
                    </a:p>
                  </a:txBody>
                  <a:tcPr anchor="ctr"/>
                </a:tc>
                <a:extLst>
                  <a:ext uri="{0D108BD9-81ED-4DB2-BD59-A6C34878D82A}">
                    <a16:rowId xmlns:a16="http://schemas.microsoft.com/office/drawing/2014/main" val="3483993339"/>
                  </a:ext>
                </a:extLst>
              </a:tr>
              <a:tr h="477309">
                <a:tc>
                  <a:txBody>
                    <a:bodyPr/>
                    <a:lstStyle/>
                    <a:p>
                      <a:r>
                        <a:rPr lang="en-US" dirty="0"/>
                        <a:t>Greater than 50 miles</a:t>
                      </a:r>
                    </a:p>
                  </a:txBody>
                  <a:tcPr anchor="ctr"/>
                </a:tc>
                <a:tc>
                  <a:txBody>
                    <a:bodyPr/>
                    <a:lstStyle/>
                    <a:p>
                      <a:pPr algn="ctr"/>
                      <a:r>
                        <a:rPr lang="en-US" dirty="0"/>
                        <a:t>25,443</a:t>
                      </a:r>
                    </a:p>
                  </a:txBody>
                  <a:tcPr anchor="ctr"/>
                </a:tc>
                <a:tc>
                  <a:txBody>
                    <a:bodyPr/>
                    <a:lstStyle/>
                    <a:p>
                      <a:pPr algn="ctr"/>
                      <a:r>
                        <a:rPr lang="en-US" dirty="0"/>
                        <a:t>36.2%</a:t>
                      </a:r>
                    </a:p>
                  </a:txBody>
                  <a:tcPr anchor="ctr"/>
                </a:tc>
                <a:extLst>
                  <a:ext uri="{0D108BD9-81ED-4DB2-BD59-A6C34878D82A}">
                    <a16:rowId xmlns:a16="http://schemas.microsoft.com/office/drawing/2014/main" val="3799356198"/>
                  </a:ext>
                </a:extLst>
              </a:tr>
            </a:tbl>
          </a:graphicData>
        </a:graphic>
      </p:graphicFrame>
    </p:spTree>
    <p:extLst>
      <p:ext uri="{BB962C8B-B14F-4D97-AF65-F5344CB8AC3E}">
        <p14:creationId xmlns:p14="http://schemas.microsoft.com/office/powerpoint/2010/main" val="3142806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Commuting Patterns and Labor Sheds</a:t>
            </a:r>
            <a:endParaRPr lang="en-US" sz="2000" i="1" dirty="0"/>
          </a:p>
        </p:txBody>
      </p:sp>
      <p:pic>
        <p:nvPicPr>
          <p:cNvPr id="4" name="Picture 3"/>
          <p:cNvPicPr>
            <a:picLocks noChangeAspect="1"/>
          </p:cNvPicPr>
          <p:nvPr/>
        </p:nvPicPr>
        <p:blipFill>
          <a:blip r:embed="rId2">
            <a:clrChange>
              <a:clrFrom>
                <a:srgbClr val="E1E1E1"/>
              </a:clrFrom>
              <a:clrTo>
                <a:srgbClr val="E1E1E1">
                  <a:alpha val="0"/>
                </a:srgbClr>
              </a:clrTo>
            </a:clrChange>
          </a:blip>
          <a:stretch>
            <a:fillRect/>
          </a:stretch>
        </p:blipFill>
        <p:spPr>
          <a:xfrm>
            <a:off x="838200" y="731735"/>
            <a:ext cx="4605068" cy="5942569"/>
          </a:xfrm>
          <a:prstGeom prst="rect">
            <a:avLst/>
          </a:prstGeom>
        </p:spPr>
      </p:pic>
      <p:sp>
        <p:nvSpPr>
          <p:cNvPr id="5" name="TextBox 4"/>
          <p:cNvSpPr txBox="1"/>
          <p:nvPr/>
        </p:nvSpPr>
        <p:spPr>
          <a:xfrm>
            <a:off x="6096000" y="638355"/>
            <a:ext cx="5334000" cy="5401479"/>
          </a:xfrm>
          <a:prstGeom prst="rect">
            <a:avLst/>
          </a:prstGeom>
          <a:noFill/>
        </p:spPr>
        <p:txBody>
          <a:bodyPr wrap="square" rtlCol="0">
            <a:spAutoFit/>
          </a:bodyPr>
          <a:lstStyle/>
          <a:p>
            <a:r>
              <a:rPr lang="en-US" sz="2800" b="1" dirty="0"/>
              <a:t>The Workers of Yavapai County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100" i="1" dirty="0"/>
              <a:t>-United States Census Bureau, Longitudinal Origin-Destination Employment Statistics</a:t>
            </a:r>
          </a:p>
        </p:txBody>
      </p:sp>
      <p:pic>
        <p:nvPicPr>
          <p:cNvPr id="6" name="Picture 5"/>
          <p:cNvPicPr>
            <a:picLocks noChangeAspect="1"/>
          </p:cNvPicPr>
          <p:nvPr/>
        </p:nvPicPr>
        <p:blipFill rotWithShape="1">
          <a:blip r:embed="rId3">
            <a:clrChange>
              <a:clrFrom>
                <a:srgbClr val="FCFCFC"/>
              </a:clrFrom>
              <a:clrTo>
                <a:srgbClr val="FCFCFC">
                  <a:alpha val="0"/>
                </a:srgbClr>
              </a:clrTo>
            </a:clrChange>
          </a:blip>
          <a:srcRect l="19098" r="18368"/>
          <a:stretch/>
        </p:blipFill>
        <p:spPr>
          <a:xfrm>
            <a:off x="6259286" y="1436534"/>
            <a:ext cx="4427764" cy="4312445"/>
          </a:xfrm>
          <a:prstGeom prst="rect">
            <a:avLst/>
          </a:prstGeom>
        </p:spPr>
      </p:pic>
    </p:spTree>
    <p:extLst>
      <p:ext uri="{BB962C8B-B14F-4D97-AF65-F5344CB8AC3E}">
        <p14:creationId xmlns:p14="http://schemas.microsoft.com/office/powerpoint/2010/main" val="218397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747490" y="6206591"/>
            <a:ext cx="3115433" cy="461248"/>
            <a:chOff x="954860" y="227714"/>
            <a:chExt cx="10495369" cy="1317865"/>
          </a:xfrm>
        </p:grpSpPr>
        <p:sp>
          <p:nvSpPr>
            <p:cNvPr id="4" name="Rectangle 3"/>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
        <p:nvSpPr>
          <p:cNvPr id="3" name="TextBox 2"/>
          <p:cNvSpPr txBox="1"/>
          <p:nvPr/>
        </p:nvSpPr>
        <p:spPr>
          <a:xfrm>
            <a:off x="1160890" y="2103929"/>
            <a:ext cx="9504414" cy="1938992"/>
          </a:xfrm>
          <a:prstGeom prst="rect">
            <a:avLst/>
          </a:prstGeom>
          <a:noFill/>
        </p:spPr>
        <p:txBody>
          <a:bodyPr wrap="square" rtlCol="0">
            <a:spAutoFit/>
          </a:bodyPr>
          <a:lstStyle/>
          <a:p>
            <a:pPr algn="ctr"/>
            <a:r>
              <a:rPr lang="en-US" sz="6000" b="1" dirty="0">
                <a:latin typeface="Adobe Devanagari" panose="02040503050201020203" pitchFamily="18" charset="0"/>
                <a:cs typeface="Adobe Devanagari" panose="02040503050201020203" pitchFamily="18" charset="0"/>
              </a:rPr>
              <a:t>Dr. Lisa Rhine</a:t>
            </a:r>
          </a:p>
          <a:p>
            <a:pPr algn="ctr"/>
            <a:r>
              <a:rPr lang="en-US" sz="6000" b="1" dirty="0">
                <a:latin typeface="Adobe Devanagari" panose="02040503050201020203" pitchFamily="18" charset="0"/>
                <a:cs typeface="Adobe Devanagari" panose="02040503050201020203" pitchFamily="18" charset="0"/>
              </a:rPr>
              <a:t>Yavapai College President</a:t>
            </a:r>
          </a:p>
        </p:txBody>
      </p:sp>
    </p:spTree>
    <p:extLst>
      <p:ext uri="{BB962C8B-B14F-4D97-AF65-F5344CB8AC3E}">
        <p14:creationId xmlns:p14="http://schemas.microsoft.com/office/powerpoint/2010/main" val="2959981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Commuting Patterns and Labor Sheds</a:t>
            </a:r>
            <a:endParaRPr lang="en-US" sz="2000" i="1" dirty="0"/>
          </a:p>
        </p:txBody>
      </p:sp>
      <p:pic>
        <p:nvPicPr>
          <p:cNvPr id="4" name="Picture 3"/>
          <p:cNvPicPr>
            <a:picLocks noChangeAspect="1"/>
          </p:cNvPicPr>
          <p:nvPr/>
        </p:nvPicPr>
        <p:blipFill>
          <a:blip r:embed="rId2">
            <a:clrChange>
              <a:clrFrom>
                <a:srgbClr val="E1E1E1"/>
              </a:clrFrom>
              <a:clrTo>
                <a:srgbClr val="E1E1E1">
                  <a:alpha val="0"/>
                </a:srgbClr>
              </a:clrTo>
            </a:clrChange>
          </a:blip>
          <a:stretch>
            <a:fillRect/>
          </a:stretch>
        </p:blipFill>
        <p:spPr>
          <a:xfrm>
            <a:off x="838200" y="731735"/>
            <a:ext cx="4605068" cy="5942569"/>
          </a:xfrm>
          <a:prstGeom prst="rect">
            <a:avLst/>
          </a:prstGeom>
        </p:spPr>
      </p:pic>
      <p:sp>
        <p:nvSpPr>
          <p:cNvPr id="5" name="TextBox 4"/>
          <p:cNvSpPr txBox="1"/>
          <p:nvPr/>
        </p:nvSpPr>
        <p:spPr>
          <a:xfrm>
            <a:off x="6096000" y="638355"/>
            <a:ext cx="5334000" cy="5401479"/>
          </a:xfrm>
          <a:prstGeom prst="rect">
            <a:avLst/>
          </a:prstGeom>
          <a:noFill/>
        </p:spPr>
        <p:txBody>
          <a:bodyPr wrap="square" rtlCol="0">
            <a:spAutoFit/>
          </a:bodyPr>
          <a:lstStyle/>
          <a:p>
            <a:r>
              <a:rPr lang="en-US" sz="2800" b="1" dirty="0"/>
              <a:t>The Workers of Yavapai County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100" i="1" dirty="0"/>
              <a:t>-United States Census Bureau, Longitudinal Origin-Destination Employment Statistics</a:t>
            </a:r>
          </a:p>
        </p:txBody>
      </p:sp>
      <p:graphicFrame>
        <p:nvGraphicFramePr>
          <p:cNvPr id="3" name="Table 2"/>
          <p:cNvGraphicFramePr>
            <a:graphicFrameLocks noGrp="1"/>
          </p:cNvGraphicFramePr>
          <p:nvPr>
            <p:extLst/>
          </p:nvPr>
        </p:nvGraphicFramePr>
        <p:xfrm>
          <a:off x="6164037" y="1230614"/>
          <a:ext cx="5029199" cy="4478570"/>
        </p:xfrm>
        <a:graphic>
          <a:graphicData uri="http://schemas.openxmlformats.org/drawingml/2006/table">
            <a:tbl>
              <a:tblPr firstRow="1" bandRow="1">
                <a:tableStyleId>{F5AB1C69-6EDB-4FF4-983F-18BD219EF322}</a:tableStyleId>
              </a:tblPr>
              <a:tblGrid>
                <a:gridCol w="3053442">
                  <a:extLst>
                    <a:ext uri="{9D8B030D-6E8A-4147-A177-3AD203B41FA5}">
                      <a16:colId xmlns:a16="http://schemas.microsoft.com/office/drawing/2014/main" val="242248058"/>
                    </a:ext>
                  </a:extLst>
                </a:gridCol>
                <a:gridCol w="979715">
                  <a:extLst>
                    <a:ext uri="{9D8B030D-6E8A-4147-A177-3AD203B41FA5}">
                      <a16:colId xmlns:a16="http://schemas.microsoft.com/office/drawing/2014/main" val="1901862524"/>
                    </a:ext>
                  </a:extLst>
                </a:gridCol>
                <a:gridCol w="996042">
                  <a:extLst>
                    <a:ext uri="{9D8B030D-6E8A-4147-A177-3AD203B41FA5}">
                      <a16:colId xmlns:a16="http://schemas.microsoft.com/office/drawing/2014/main" val="3357500530"/>
                    </a:ext>
                  </a:extLst>
                </a:gridCol>
              </a:tblGrid>
              <a:tr h="660098">
                <a:tc>
                  <a:txBody>
                    <a:bodyPr/>
                    <a:lstStyle/>
                    <a:p>
                      <a:r>
                        <a:rPr lang="en-US" dirty="0"/>
                        <a:t>Destination of Commuters</a:t>
                      </a:r>
                    </a:p>
                  </a:txBody>
                  <a:tcPr anchor="ctr"/>
                </a:tc>
                <a:tc>
                  <a:txBody>
                    <a:bodyPr/>
                    <a:lstStyle/>
                    <a:p>
                      <a:pPr algn="ctr"/>
                      <a:r>
                        <a:rPr lang="en-US" dirty="0"/>
                        <a:t>Count</a:t>
                      </a:r>
                    </a:p>
                  </a:txBody>
                  <a:tcPr anchor="ctr"/>
                </a:tc>
                <a:tc>
                  <a:txBody>
                    <a:bodyPr/>
                    <a:lstStyle/>
                    <a:p>
                      <a:pPr algn="ctr"/>
                      <a:r>
                        <a:rPr lang="en-US" dirty="0"/>
                        <a:t>Share</a:t>
                      </a:r>
                    </a:p>
                  </a:txBody>
                  <a:tcPr anchor="ctr"/>
                </a:tc>
                <a:extLst>
                  <a:ext uri="{0D108BD9-81ED-4DB2-BD59-A6C34878D82A}">
                    <a16:rowId xmlns:a16="http://schemas.microsoft.com/office/drawing/2014/main" val="3170776547"/>
                  </a:ext>
                </a:extLst>
              </a:tr>
              <a:tr h="477309">
                <a:tc>
                  <a:txBody>
                    <a:bodyPr/>
                    <a:lstStyle/>
                    <a:p>
                      <a:r>
                        <a:rPr lang="en-US" dirty="0"/>
                        <a:t>Prescott</a:t>
                      </a:r>
                    </a:p>
                  </a:txBody>
                  <a:tcPr anchor="ctr"/>
                </a:tc>
                <a:tc>
                  <a:txBody>
                    <a:bodyPr/>
                    <a:lstStyle/>
                    <a:p>
                      <a:pPr algn="ctr"/>
                      <a:r>
                        <a:rPr lang="en-US" dirty="0"/>
                        <a:t>18,102</a:t>
                      </a:r>
                    </a:p>
                  </a:txBody>
                  <a:tcPr anchor="ctr"/>
                </a:tc>
                <a:tc>
                  <a:txBody>
                    <a:bodyPr/>
                    <a:lstStyle/>
                    <a:p>
                      <a:pPr algn="ctr"/>
                      <a:r>
                        <a:rPr lang="en-US" dirty="0"/>
                        <a:t>25.8%</a:t>
                      </a:r>
                    </a:p>
                  </a:txBody>
                  <a:tcPr anchor="ctr"/>
                </a:tc>
                <a:extLst>
                  <a:ext uri="{0D108BD9-81ED-4DB2-BD59-A6C34878D82A}">
                    <a16:rowId xmlns:a16="http://schemas.microsoft.com/office/drawing/2014/main" val="2259997347"/>
                  </a:ext>
                </a:extLst>
              </a:tr>
              <a:tr h="477309">
                <a:tc>
                  <a:txBody>
                    <a:bodyPr/>
                    <a:lstStyle/>
                    <a:p>
                      <a:r>
                        <a:rPr lang="en-US" dirty="0"/>
                        <a:t>Phoenix</a:t>
                      </a:r>
                    </a:p>
                  </a:txBody>
                  <a:tcPr anchor="ctr"/>
                </a:tc>
                <a:tc>
                  <a:txBody>
                    <a:bodyPr/>
                    <a:lstStyle/>
                    <a:p>
                      <a:pPr algn="ctr"/>
                      <a:r>
                        <a:rPr lang="en-US" dirty="0"/>
                        <a:t>10,773</a:t>
                      </a:r>
                    </a:p>
                  </a:txBody>
                  <a:tcPr anchor="ctr"/>
                </a:tc>
                <a:tc>
                  <a:txBody>
                    <a:bodyPr/>
                    <a:lstStyle/>
                    <a:p>
                      <a:pPr algn="ctr"/>
                      <a:r>
                        <a:rPr lang="en-US" dirty="0"/>
                        <a:t>15.3%</a:t>
                      </a:r>
                    </a:p>
                  </a:txBody>
                  <a:tcPr anchor="ctr"/>
                </a:tc>
                <a:extLst>
                  <a:ext uri="{0D108BD9-81ED-4DB2-BD59-A6C34878D82A}">
                    <a16:rowId xmlns:a16="http://schemas.microsoft.com/office/drawing/2014/main" val="658934190"/>
                  </a:ext>
                </a:extLst>
              </a:tr>
              <a:tr h="477309">
                <a:tc>
                  <a:txBody>
                    <a:bodyPr/>
                    <a:lstStyle/>
                    <a:p>
                      <a:r>
                        <a:rPr lang="en-US" dirty="0"/>
                        <a:t>Prescott Valley</a:t>
                      </a:r>
                    </a:p>
                  </a:txBody>
                  <a:tcPr anchor="ctr"/>
                </a:tc>
                <a:tc>
                  <a:txBody>
                    <a:bodyPr/>
                    <a:lstStyle/>
                    <a:p>
                      <a:pPr algn="ctr"/>
                      <a:r>
                        <a:rPr lang="en-US" dirty="0"/>
                        <a:t>6,369</a:t>
                      </a:r>
                    </a:p>
                  </a:txBody>
                  <a:tcPr anchor="ctr"/>
                </a:tc>
                <a:tc>
                  <a:txBody>
                    <a:bodyPr/>
                    <a:lstStyle/>
                    <a:p>
                      <a:pPr algn="ctr"/>
                      <a:r>
                        <a:rPr lang="en-US" dirty="0"/>
                        <a:t>9.1%</a:t>
                      </a:r>
                    </a:p>
                  </a:txBody>
                  <a:tcPr anchor="ctr"/>
                </a:tc>
                <a:extLst>
                  <a:ext uri="{0D108BD9-81ED-4DB2-BD59-A6C34878D82A}">
                    <a16:rowId xmlns:a16="http://schemas.microsoft.com/office/drawing/2014/main" val="3483993339"/>
                  </a:ext>
                </a:extLst>
              </a:tr>
              <a:tr h="477309">
                <a:tc>
                  <a:txBody>
                    <a:bodyPr/>
                    <a:lstStyle/>
                    <a:p>
                      <a:r>
                        <a:rPr lang="en-US" dirty="0"/>
                        <a:t>Cottonwood</a:t>
                      </a:r>
                    </a:p>
                  </a:txBody>
                  <a:tcPr anchor="ctr"/>
                </a:tc>
                <a:tc>
                  <a:txBody>
                    <a:bodyPr/>
                    <a:lstStyle/>
                    <a:p>
                      <a:pPr algn="ctr"/>
                      <a:r>
                        <a:rPr lang="en-US" dirty="0"/>
                        <a:t>3,368</a:t>
                      </a:r>
                    </a:p>
                  </a:txBody>
                  <a:tcPr anchor="ctr"/>
                </a:tc>
                <a:tc>
                  <a:txBody>
                    <a:bodyPr/>
                    <a:lstStyle/>
                    <a:p>
                      <a:pPr algn="ctr"/>
                      <a:r>
                        <a:rPr lang="en-US" dirty="0"/>
                        <a:t>4.8%</a:t>
                      </a:r>
                    </a:p>
                  </a:txBody>
                  <a:tcPr anchor="ctr"/>
                </a:tc>
                <a:extLst>
                  <a:ext uri="{0D108BD9-81ED-4DB2-BD59-A6C34878D82A}">
                    <a16:rowId xmlns:a16="http://schemas.microsoft.com/office/drawing/2014/main" val="3799356198"/>
                  </a:ext>
                </a:extLst>
              </a:tr>
              <a:tr h="477309">
                <a:tc>
                  <a:txBody>
                    <a:bodyPr/>
                    <a:lstStyle/>
                    <a:p>
                      <a:r>
                        <a:rPr lang="en-US" dirty="0"/>
                        <a:t>Sedona</a:t>
                      </a:r>
                    </a:p>
                  </a:txBody>
                  <a:tcPr anchor="ctr"/>
                </a:tc>
                <a:tc>
                  <a:txBody>
                    <a:bodyPr/>
                    <a:lstStyle/>
                    <a:p>
                      <a:pPr algn="ctr"/>
                      <a:r>
                        <a:rPr lang="en-US" dirty="0"/>
                        <a:t>3,282</a:t>
                      </a:r>
                    </a:p>
                  </a:txBody>
                  <a:tcPr anchor="ctr"/>
                </a:tc>
                <a:tc>
                  <a:txBody>
                    <a:bodyPr/>
                    <a:lstStyle/>
                    <a:p>
                      <a:pPr algn="ctr"/>
                      <a:r>
                        <a:rPr lang="en-US" dirty="0"/>
                        <a:t>4.7%</a:t>
                      </a:r>
                    </a:p>
                  </a:txBody>
                  <a:tcPr anchor="ctr"/>
                </a:tc>
                <a:extLst>
                  <a:ext uri="{0D108BD9-81ED-4DB2-BD59-A6C34878D82A}">
                    <a16:rowId xmlns:a16="http://schemas.microsoft.com/office/drawing/2014/main" val="1153965013"/>
                  </a:ext>
                </a:extLst>
              </a:tr>
              <a:tr h="477309">
                <a:tc>
                  <a:txBody>
                    <a:bodyPr/>
                    <a:lstStyle/>
                    <a:p>
                      <a:r>
                        <a:rPr lang="en-US" dirty="0"/>
                        <a:t>Flagstaff</a:t>
                      </a:r>
                    </a:p>
                  </a:txBody>
                  <a:tcPr anchor="ctr"/>
                </a:tc>
                <a:tc>
                  <a:txBody>
                    <a:bodyPr/>
                    <a:lstStyle/>
                    <a:p>
                      <a:pPr algn="ctr"/>
                      <a:r>
                        <a:rPr lang="en-US" dirty="0"/>
                        <a:t>2,696</a:t>
                      </a:r>
                    </a:p>
                  </a:txBody>
                  <a:tcPr anchor="ctr"/>
                </a:tc>
                <a:tc>
                  <a:txBody>
                    <a:bodyPr/>
                    <a:lstStyle/>
                    <a:p>
                      <a:pPr algn="ctr"/>
                      <a:r>
                        <a:rPr lang="en-US" dirty="0"/>
                        <a:t>3.8%</a:t>
                      </a:r>
                    </a:p>
                  </a:txBody>
                  <a:tcPr anchor="ctr"/>
                </a:tc>
                <a:extLst>
                  <a:ext uri="{0D108BD9-81ED-4DB2-BD59-A6C34878D82A}">
                    <a16:rowId xmlns:a16="http://schemas.microsoft.com/office/drawing/2014/main" val="1434775095"/>
                  </a:ext>
                </a:extLst>
              </a:tr>
              <a:tr h="477309">
                <a:tc>
                  <a:txBody>
                    <a:bodyPr/>
                    <a:lstStyle/>
                    <a:p>
                      <a:r>
                        <a:rPr lang="en-US" dirty="0"/>
                        <a:t>Camp Verde</a:t>
                      </a:r>
                    </a:p>
                  </a:txBody>
                  <a:tcPr anchor="ctr"/>
                </a:tc>
                <a:tc>
                  <a:txBody>
                    <a:bodyPr/>
                    <a:lstStyle/>
                    <a:p>
                      <a:pPr algn="ctr"/>
                      <a:r>
                        <a:rPr lang="en-US" dirty="0"/>
                        <a:t>2,222</a:t>
                      </a:r>
                    </a:p>
                  </a:txBody>
                  <a:tcPr anchor="ctr"/>
                </a:tc>
                <a:tc>
                  <a:txBody>
                    <a:bodyPr/>
                    <a:lstStyle/>
                    <a:p>
                      <a:pPr algn="ctr"/>
                      <a:r>
                        <a:rPr lang="en-US" dirty="0"/>
                        <a:t>3.2%</a:t>
                      </a:r>
                    </a:p>
                  </a:txBody>
                  <a:tcPr anchor="ctr"/>
                </a:tc>
                <a:extLst>
                  <a:ext uri="{0D108BD9-81ED-4DB2-BD59-A6C34878D82A}">
                    <a16:rowId xmlns:a16="http://schemas.microsoft.com/office/drawing/2014/main" val="3809809656"/>
                  </a:ext>
                </a:extLst>
              </a:tr>
              <a:tr h="477309">
                <a:tc>
                  <a:txBody>
                    <a:bodyPr/>
                    <a:lstStyle/>
                    <a:p>
                      <a:r>
                        <a:rPr lang="en-US" dirty="0"/>
                        <a:t>Scottsdale</a:t>
                      </a:r>
                    </a:p>
                  </a:txBody>
                  <a:tcPr anchor="ctr"/>
                </a:tc>
                <a:tc>
                  <a:txBody>
                    <a:bodyPr/>
                    <a:lstStyle/>
                    <a:p>
                      <a:pPr algn="ctr"/>
                      <a:r>
                        <a:rPr lang="en-US" dirty="0"/>
                        <a:t>2,110</a:t>
                      </a:r>
                    </a:p>
                  </a:txBody>
                  <a:tcPr anchor="ctr"/>
                </a:tc>
                <a:tc>
                  <a:txBody>
                    <a:bodyPr/>
                    <a:lstStyle/>
                    <a:p>
                      <a:pPr algn="ctr"/>
                      <a:r>
                        <a:rPr lang="en-US" dirty="0"/>
                        <a:t>3.0%</a:t>
                      </a:r>
                    </a:p>
                  </a:txBody>
                  <a:tcPr anchor="ctr"/>
                </a:tc>
                <a:extLst>
                  <a:ext uri="{0D108BD9-81ED-4DB2-BD59-A6C34878D82A}">
                    <a16:rowId xmlns:a16="http://schemas.microsoft.com/office/drawing/2014/main" val="1311021889"/>
                  </a:ext>
                </a:extLst>
              </a:tr>
            </a:tbl>
          </a:graphicData>
        </a:graphic>
      </p:graphicFrame>
    </p:spTree>
    <p:extLst>
      <p:ext uri="{BB962C8B-B14F-4D97-AF65-F5344CB8AC3E}">
        <p14:creationId xmlns:p14="http://schemas.microsoft.com/office/powerpoint/2010/main" val="264227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Commuting Patterns and Labor Sheds</a:t>
            </a:r>
            <a:endParaRPr lang="en-US" sz="2000" i="1" dirty="0"/>
          </a:p>
        </p:txBody>
      </p:sp>
      <p:sp>
        <p:nvSpPr>
          <p:cNvPr id="5" name="TextBox 4"/>
          <p:cNvSpPr txBox="1"/>
          <p:nvPr/>
        </p:nvSpPr>
        <p:spPr>
          <a:xfrm>
            <a:off x="6096000" y="638355"/>
            <a:ext cx="5334000" cy="5339923"/>
          </a:xfrm>
          <a:prstGeom prst="rect">
            <a:avLst/>
          </a:prstGeom>
          <a:noFill/>
        </p:spPr>
        <p:txBody>
          <a:bodyPr wrap="square" rtlCol="0">
            <a:spAutoFit/>
          </a:bodyPr>
          <a:lstStyle/>
          <a:p>
            <a:r>
              <a:rPr lang="en-US" sz="2800" b="1" dirty="0"/>
              <a:t>The Workers of Prescott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400" i="1" dirty="0"/>
          </a:p>
          <a:p>
            <a:r>
              <a:rPr lang="en-US" sz="1100" i="1" dirty="0"/>
              <a:t>-United States Census Bureau, Longitudinal Origin-Destination Employment Statistics</a:t>
            </a:r>
          </a:p>
        </p:txBody>
      </p:sp>
      <p:graphicFrame>
        <p:nvGraphicFramePr>
          <p:cNvPr id="3" name="Table 2"/>
          <p:cNvGraphicFramePr>
            <a:graphicFrameLocks noGrp="1"/>
          </p:cNvGraphicFramePr>
          <p:nvPr>
            <p:extLst/>
          </p:nvPr>
        </p:nvGraphicFramePr>
        <p:xfrm>
          <a:off x="6248400" y="2023649"/>
          <a:ext cx="4049484" cy="2569334"/>
        </p:xfrm>
        <a:graphic>
          <a:graphicData uri="http://schemas.openxmlformats.org/drawingml/2006/table">
            <a:tbl>
              <a:tblPr firstRow="1" bandRow="1">
                <a:tableStyleId>{F5AB1C69-6EDB-4FF4-983F-18BD219EF322}</a:tableStyleId>
              </a:tblPr>
              <a:tblGrid>
                <a:gridCol w="3053442">
                  <a:extLst>
                    <a:ext uri="{9D8B030D-6E8A-4147-A177-3AD203B41FA5}">
                      <a16:colId xmlns:a16="http://schemas.microsoft.com/office/drawing/2014/main" val="242248058"/>
                    </a:ext>
                  </a:extLst>
                </a:gridCol>
                <a:gridCol w="996042">
                  <a:extLst>
                    <a:ext uri="{9D8B030D-6E8A-4147-A177-3AD203B41FA5}">
                      <a16:colId xmlns:a16="http://schemas.microsoft.com/office/drawing/2014/main" val="3357500530"/>
                    </a:ext>
                  </a:extLst>
                </a:gridCol>
              </a:tblGrid>
              <a:tr h="660098">
                <a:tc>
                  <a:txBody>
                    <a:bodyPr/>
                    <a:lstStyle/>
                    <a:p>
                      <a:r>
                        <a:rPr lang="en-US" dirty="0"/>
                        <a:t>Primary Jobs by Distance</a:t>
                      </a:r>
                    </a:p>
                  </a:txBody>
                  <a:tcPr anchor="ctr"/>
                </a:tc>
                <a:tc>
                  <a:txBody>
                    <a:bodyPr/>
                    <a:lstStyle/>
                    <a:p>
                      <a:pPr algn="ctr"/>
                      <a:r>
                        <a:rPr lang="en-US" dirty="0"/>
                        <a:t>Share</a:t>
                      </a:r>
                    </a:p>
                  </a:txBody>
                  <a:tcPr anchor="ctr"/>
                </a:tc>
                <a:extLst>
                  <a:ext uri="{0D108BD9-81ED-4DB2-BD59-A6C34878D82A}">
                    <a16:rowId xmlns:a16="http://schemas.microsoft.com/office/drawing/2014/main" val="3170776547"/>
                  </a:ext>
                </a:extLst>
              </a:tr>
              <a:tr h="477309">
                <a:tc>
                  <a:txBody>
                    <a:bodyPr/>
                    <a:lstStyle/>
                    <a:p>
                      <a:r>
                        <a:rPr lang="en-US" dirty="0"/>
                        <a:t>Less than 10 miles</a:t>
                      </a:r>
                    </a:p>
                  </a:txBody>
                  <a:tcPr anchor="ctr"/>
                </a:tc>
                <a:tc>
                  <a:txBody>
                    <a:bodyPr/>
                    <a:lstStyle/>
                    <a:p>
                      <a:pPr algn="ctr"/>
                      <a:r>
                        <a:rPr lang="en-US" dirty="0"/>
                        <a:t>58.9%</a:t>
                      </a:r>
                    </a:p>
                  </a:txBody>
                  <a:tcPr anchor="ctr"/>
                </a:tc>
                <a:extLst>
                  <a:ext uri="{0D108BD9-81ED-4DB2-BD59-A6C34878D82A}">
                    <a16:rowId xmlns:a16="http://schemas.microsoft.com/office/drawing/2014/main" val="2259997347"/>
                  </a:ext>
                </a:extLst>
              </a:tr>
              <a:tr h="477309">
                <a:tc>
                  <a:txBody>
                    <a:bodyPr/>
                    <a:lstStyle/>
                    <a:p>
                      <a:r>
                        <a:rPr lang="en-US" dirty="0"/>
                        <a:t>10 to 24 miles</a:t>
                      </a:r>
                    </a:p>
                  </a:txBody>
                  <a:tcPr anchor="ctr"/>
                </a:tc>
                <a:tc>
                  <a:txBody>
                    <a:bodyPr/>
                    <a:lstStyle/>
                    <a:p>
                      <a:pPr algn="ctr"/>
                      <a:r>
                        <a:rPr lang="en-US" dirty="0"/>
                        <a:t>3.8%</a:t>
                      </a:r>
                    </a:p>
                  </a:txBody>
                  <a:tcPr anchor="ctr"/>
                </a:tc>
                <a:extLst>
                  <a:ext uri="{0D108BD9-81ED-4DB2-BD59-A6C34878D82A}">
                    <a16:rowId xmlns:a16="http://schemas.microsoft.com/office/drawing/2014/main" val="658934190"/>
                  </a:ext>
                </a:extLst>
              </a:tr>
              <a:tr h="477309">
                <a:tc>
                  <a:txBody>
                    <a:bodyPr/>
                    <a:lstStyle/>
                    <a:p>
                      <a:r>
                        <a:rPr lang="en-US" dirty="0"/>
                        <a:t>25 to 50 miles</a:t>
                      </a:r>
                    </a:p>
                  </a:txBody>
                  <a:tcPr anchor="ctr"/>
                </a:tc>
                <a:tc>
                  <a:txBody>
                    <a:bodyPr/>
                    <a:lstStyle/>
                    <a:p>
                      <a:pPr algn="ctr"/>
                      <a:r>
                        <a:rPr lang="en-US" dirty="0"/>
                        <a:t>2.5%</a:t>
                      </a:r>
                    </a:p>
                  </a:txBody>
                  <a:tcPr anchor="ctr"/>
                </a:tc>
                <a:extLst>
                  <a:ext uri="{0D108BD9-81ED-4DB2-BD59-A6C34878D82A}">
                    <a16:rowId xmlns:a16="http://schemas.microsoft.com/office/drawing/2014/main" val="3483993339"/>
                  </a:ext>
                </a:extLst>
              </a:tr>
              <a:tr h="477309">
                <a:tc>
                  <a:txBody>
                    <a:bodyPr/>
                    <a:lstStyle/>
                    <a:p>
                      <a:r>
                        <a:rPr lang="en-US" dirty="0"/>
                        <a:t>Greater than 50 miles</a:t>
                      </a:r>
                    </a:p>
                  </a:txBody>
                  <a:tcPr anchor="ctr"/>
                </a:tc>
                <a:tc>
                  <a:txBody>
                    <a:bodyPr/>
                    <a:lstStyle/>
                    <a:p>
                      <a:pPr algn="ctr"/>
                      <a:r>
                        <a:rPr lang="en-US" dirty="0"/>
                        <a:t>34.9%</a:t>
                      </a:r>
                    </a:p>
                  </a:txBody>
                  <a:tcPr anchor="ctr"/>
                </a:tc>
                <a:extLst>
                  <a:ext uri="{0D108BD9-81ED-4DB2-BD59-A6C34878D82A}">
                    <a16:rowId xmlns:a16="http://schemas.microsoft.com/office/drawing/2014/main" val="3799356198"/>
                  </a:ext>
                </a:extLst>
              </a:tr>
            </a:tbl>
          </a:graphicData>
        </a:graphic>
      </p:graphicFrame>
      <p:pic>
        <p:nvPicPr>
          <p:cNvPr id="6" name="Picture 5"/>
          <p:cNvPicPr>
            <a:picLocks noChangeAspect="1"/>
          </p:cNvPicPr>
          <p:nvPr/>
        </p:nvPicPr>
        <p:blipFill rotWithShape="1">
          <a:blip r:embed="rId2">
            <a:clrChange>
              <a:clrFrom>
                <a:srgbClr val="E1E1E1"/>
              </a:clrFrom>
              <a:clrTo>
                <a:srgbClr val="E1E1E1">
                  <a:alpha val="0"/>
                </a:srgbClr>
              </a:clrTo>
            </a:clrChange>
          </a:blip>
          <a:srcRect r="34635"/>
          <a:stretch/>
        </p:blipFill>
        <p:spPr>
          <a:xfrm>
            <a:off x="1" y="609600"/>
            <a:ext cx="5559878" cy="6248400"/>
          </a:xfrm>
          <a:prstGeom prst="rect">
            <a:avLst/>
          </a:prstGeom>
          <a:ln>
            <a:noFill/>
          </a:ln>
        </p:spPr>
      </p:pic>
    </p:spTree>
    <p:extLst>
      <p:ext uri="{BB962C8B-B14F-4D97-AF65-F5344CB8AC3E}">
        <p14:creationId xmlns:p14="http://schemas.microsoft.com/office/powerpoint/2010/main" val="1940481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Commuting Patterns and Labor Sheds</a:t>
            </a:r>
            <a:endParaRPr lang="en-US" sz="2000" i="1" dirty="0"/>
          </a:p>
        </p:txBody>
      </p:sp>
      <p:pic>
        <p:nvPicPr>
          <p:cNvPr id="4" name="Picture 3"/>
          <p:cNvPicPr>
            <a:picLocks noChangeAspect="1"/>
          </p:cNvPicPr>
          <p:nvPr/>
        </p:nvPicPr>
        <p:blipFill>
          <a:blip r:embed="rId2">
            <a:clrChange>
              <a:clrFrom>
                <a:srgbClr val="E1E1E1"/>
              </a:clrFrom>
              <a:clrTo>
                <a:srgbClr val="E1E1E1">
                  <a:alpha val="0"/>
                </a:srgbClr>
              </a:clrTo>
            </a:clrChange>
          </a:blip>
          <a:stretch>
            <a:fillRect/>
          </a:stretch>
        </p:blipFill>
        <p:spPr>
          <a:xfrm>
            <a:off x="838200" y="731735"/>
            <a:ext cx="4605068" cy="5942569"/>
          </a:xfrm>
          <a:prstGeom prst="rect">
            <a:avLst/>
          </a:prstGeom>
        </p:spPr>
      </p:pic>
      <p:sp>
        <p:nvSpPr>
          <p:cNvPr id="5" name="TextBox 4"/>
          <p:cNvSpPr txBox="1"/>
          <p:nvPr/>
        </p:nvSpPr>
        <p:spPr>
          <a:xfrm>
            <a:off x="6096000" y="638355"/>
            <a:ext cx="5334000" cy="5401479"/>
          </a:xfrm>
          <a:prstGeom prst="rect">
            <a:avLst/>
          </a:prstGeom>
          <a:noFill/>
        </p:spPr>
        <p:txBody>
          <a:bodyPr wrap="square" rtlCol="0">
            <a:spAutoFit/>
          </a:bodyPr>
          <a:lstStyle/>
          <a:p>
            <a:r>
              <a:rPr lang="en-US" sz="2800" b="1" dirty="0"/>
              <a:t>The Workers of Prescott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100" i="1" dirty="0"/>
              <a:t>-United States Census Bureau, Longitudinal Origin-Destination Employment Statistics</a:t>
            </a:r>
          </a:p>
        </p:txBody>
      </p:sp>
      <p:pic>
        <p:nvPicPr>
          <p:cNvPr id="3" name="Picture 2"/>
          <p:cNvPicPr>
            <a:picLocks noChangeAspect="1"/>
          </p:cNvPicPr>
          <p:nvPr/>
        </p:nvPicPr>
        <p:blipFill rotWithShape="1">
          <a:blip r:embed="rId3"/>
          <a:srcRect l="15894" t="1718" r="12871"/>
          <a:stretch/>
        </p:blipFill>
        <p:spPr>
          <a:xfrm>
            <a:off x="6310992" y="1351090"/>
            <a:ext cx="4090308" cy="4016408"/>
          </a:xfrm>
          <a:prstGeom prst="rect">
            <a:avLst/>
          </a:prstGeom>
        </p:spPr>
      </p:pic>
    </p:spTree>
    <p:extLst>
      <p:ext uri="{BB962C8B-B14F-4D97-AF65-F5344CB8AC3E}">
        <p14:creationId xmlns:p14="http://schemas.microsoft.com/office/powerpoint/2010/main" val="25590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Commuting Patterns and Labor Sheds</a:t>
            </a:r>
            <a:endParaRPr lang="en-US" sz="2000" i="1" dirty="0"/>
          </a:p>
        </p:txBody>
      </p:sp>
      <p:pic>
        <p:nvPicPr>
          <p:cNvPr id="4" name="Picture 3"/>
          <p:cNvPicPr>
            <a:picLocks noChangeAspect="1"/>
          </p:cNvPicPr>
          <p:nvPr/>
        </p:nvPicPr>
        <p:blipFill>
          <a:blip r:embed="rId2">
            <a:clrChange>
              <a:clrFrom>
                <a:srgbClr val="E1E1E1"/>
              </a:clrFrom>
              <a:clrTo>
                <a:srgbClr val="E1E1E1">
                  <a:alpha val="0"/>
                </a:srgbClr>
              </a:clrTo>
            </a:clrChange>
          </a:blip>
          <a:stretch>
            <a:fillRect/>
          </a:stretch>
        </p:blipFill>
        <p:spPr>
          <a:xfrm>
            <a:off x="838200" y="731735"/>
            <a:ext cx="4605068" cy="5942569"/>
          </a:xfrm>
          <a:prstGeom prst="rect">
            <a:avLst/>
          </a:prstGeom>
        </p:spPr>
      </p:pic>
      <p:sp>
        <p:nvSpPr>
          <p:cNvPr id="5" name="TextBox 4"/>
          <p:cNvSpPr txBox="1"/>
          <p:nvPr/>
        </p:nvSpPr>
        <p:spPr>
          <a:xfrm>
            <a:off x="6096000" y="638355"/>
            <a:ext cx="5334000" cy="5401479"/>
          </a:xfrm>
          <a:prstGeom prst="rect">
            <a:avLst/>
          </a:prstGeom>
          <a:noFill/>
        </p:spPr>
        <p:txBody>
          <a:bodyPr wrap="square" rtlCol="0">
            <a:spAutoFit/>
          </a:bodyPr>
          <a:lstStyle/>
          <a:p>
            <a:r>
              <a:rPr lang="en-US" sz="2800" b="1" dirty="0"/>
              <a:t>The Workers of Prescott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100" i="1" dirty="0"/>
              <a:t>-United States Census Bureau, Longitudinal Origin-Destination Employment Statistics</a:t>
            </a:r>
          </a:p>
        </p:txBody>
      </p:sp>
      <p:graphicFrame>
        <p:nvGraphicFramePr>
          <p:cNvPr id="3" name="Table 2"/>
          <p:cNvGraphicFramePr>
            <a:graphicFrameLocks noGrp="1"/>
          </p:cNvGraphicFramePr>
          <p:nvPr>
            <p:extLst/>
          </p:nvPr>
        </p:nvGraphicFramePr>
        <p:xfrm>
          <a:off x="6164037" y="1230614"/>
          <a:ext cx="4049484" cy="4001261"/>
        </p:xfrm>
        <a:graphic>
          <a:graphicData uri="http://schemas.openxmlformats.org/drawingml/2006/table">
            <a:tbl>
              <a:tblPr firstRow="1" bandRow="1">
                <a:tableStyleId>{F5AB1C69-6EDB-4FF4-983F-18BD219EF322}</a:tableStyleId>
              </a:tblPr>
              <a:tblGrid>
                <a:gridCol w="3053442">
                  <a:extLst>
                    <a:ext uri="{9D8B030D-6E8A-4147-A177-3AD203B41FA5}">
                      <a16:colId xmlns:a16="http://schemas.microsoft.com/office/drawing/2014/main" val="242248058"/>
                    </a:ext>
                  </a:extLst>
                </a:gridCol>
                <a:gridCol w="996042">
                  <a:extLst>
                    <a:ext uri="{9D8B030D-6E8A-4147-A177-3AD203B41FA5}">
                      <a16:colId xmlns:a16="http://schemas.microsoft.com/office/drawing/2014/main" val="3357500530"/>
                    </a:ext>
                  </a:extLst>
                </a:gridCol>
              </a:tblGrid>
              <a:tr h="660098">
                <a:tc>
                  <a:txBody>
                    <a:bodyPr/>
                    <a:lstStyle/>
                    <a:p>
                      <a:r>
                        <a:rPr lang="en-US" dirty="0"/>
                        <a:t>Destination of Commuters</a:t>
                      </a:r>
                    </a:p>
                  </a:txBody>
                  <a:tcPr anchor="ctr"/>
                </a:tc>
                <a:tc>
                  <a:txBody>
                    <a:bodyPr/>
                    <a:lstStyle/>
                    <a:p>
                      <a:pPr algn="ctr"/>
                      <a:r>
                        <a:rPr lang="en-US" dirty="0"/>
                        <a:t>Share</a:t>
                      </a:r>
                    </a:p>
                  </a:txBody>
                  <a:tcPr anchor="ctr"/>
                </a:tc>
                <a:extLst>
                  <a:ext uri="{0D108BD9-81ED-4DB2-BD59-A6C34878D82A}">
                    <a16:rowId xmlns:a16="http://schemas.microsoft.com/office/drawing/2014/main" val="3170776547"/>
                  </a:ext>
                </a:extLst>
              </a:tr>
              <a:tr h="477309">
                <a:tc>
                  <a:txBody>
                    <a:bodyPr/>
                    <a:lstStyle/>
                    <a:p>
                      <a:r>
                        <a:rPr lang="en-US" dirty="0"/>
                        <a:t>Prescott</a:t>
                      </a:r>
                    </a:p>
                  </a:txBody>
                  <a:tcPr anchor="ctr"/>
                </a:tc>
                <a:tc>
                  <a:txBody>
                    <a:bodyPr/>
                    <a:lstStyle/>
                    <a:p>
                      <a:pPr algn="ctr"/>
                      <a:r>
                        <a:rPr lang="en-US" dirty="0"/>
                        <a:t>50.0%</a:t>
                      </a:r>
                    </a:p>
                  </a:txBody>
                  <a:tcPr anchor="ctr"/>
                </a:tc>
                <a:extLst>
                  <a:ext uri="{0D108BD9-81ED-4DB2-BD59-A6C34878D82A}">
                    <a16:rowId xmlns:a16="http://schemas.microsoft.com/office/drawing/2014/main" val="2259997347"/>
                  </a:ext>
                </a:extLst>
              </a:tr>
              <a:tr h="477309">
                <a:tc>
                  <a:txBody>
                    <a:bodyPr/>
                    <a:lstStyle/>
                    <a:p>
                      <a:r>
                        <a:rPr lang="en-US" dirty="0"/>
                        <a:t>Phoenix</a:t>
                      </a:r>
                    </a:p>
                  </a:txBody>
                  <a:tcPr anchor="ctr"/>
                </a:tc>
                <a:tc>
                  <a:txBody>
                    <a:bodyPr/>
                    <a:lstStyle/>
                    <a:p>
                      <a:pPr algn="ctr"/>
                      <a:r>
                        <a:rPr lang="en-US" dirty="0"/>
                        <a:t>14.7%</a:t>
                      </a:r>
                    </a:p>
                  </a:txBody>
                  <a:tcPr anchor="ctr"/>
                </a:tc>
                <a:extLst>
                  <a:ext uri="{0D108BD9-81ED-4DB2-BD59-A6C34878D82A}">
                    <a16:rowId xmlns:a16="http://schemas.microsoft.com/office/drawing/2014/main" val="658934190"/>
                  </a:ext>
                </a:extLst>
              </a:tr>
              <a:tr h="477309">
                <a:tc>
                  <a:txBody>
                    <a:bodyPr/>
                    <a:lstStyle/>
                    <a:p>
                      <a:r>
                        <a:rPr lang="en-US" dirty="0"/>
                        <a:t>Prescott Valley</a:t>
                      </a:r>
                    </a:p>
                  </a:txBody>
                  <a:tcPr anchor="ctr"/>
                </a:tc>
                <a:tc>
                  <a:txBody>
                    <a:bodyPr/>
                    <a:lstStyle/>
                    <a:p>
                      <a:pPr algn="ctr"/>
                      <a:r>
                        <a:rPr lang="en-US" dirty="0"/>
                        <a:t>7.3%</a:t>
                      </a:r>
                    </a:p>
                  </a:txBody>
                  <a:tcPr anchor="ctr"/>
                </a:tc>
                <a:extLst>
                  <a:ext uri="{0D108BD9-81ED-4DB2-BD59-A6C34878D82A}">
                    <a16:rowId xmlns:a16="http://schemas.microsoft.com/office/drawing/2014/main" val="3483993339"/>
                  </a:ext>
                </a:extLst>
              </a:tr>
              <a:tr h="477309">
                <a:tc>
                  <a:txBody>
                    <a:bodyPr/>
                    <a:lstStyle/>
                    <a:p>
                      <a:r>
                        <a:rPr lang="en-US" dirty="0"/>
                        <a:t>Scottsdale</a:t>
                      </a:r>
                    </a:p>
                  </a:txBody>
                  <a:tcPr anchor="ctr"/>
                </a:tc>
                <a:tc>
                  <a:txBody>
                    <a:bodyPr/>
                    <a:lstStyle/>
                    <a:p>
                      <a:pPr algn="ctr"/>
                      <a:r>
                        <a:rPr lang="en-US" dirty="0"/>
                        <a:t>2.8%</a:t>
                      </a:r>
                    </a:p>
                  </a:txBody>
                  <a:tcPr anchor="ctr"/>
                </a:tc>
                <a:extLst>
                  <a:ext uri="{0D108BD9-81ED-4DB2-BD59-A6C34878D82A}">
                    <a16:rowId xmlns:a16="http://schemas.microsoft.com/office/drawing/2014/main" val="3799356198"/>
                  </a:ext>
                </a:extLst>
              </a:tr>
              <a:tr h="477309">
                <a:tc>
                  <a:txBody>
                    <a:bodyPr/>
                    <a:lstStyle/>
                    <a:p>
                      <a:r>
                        <a:rPr lang="en-US" dirty="0"/>
                        <a:t>Flagstaff</a:t>
                      </a:r>
                    </a:p>
                  </a:txBody>
                  <a:tcPr anchor="ctr"/>
                </a:tc>
                <a:tc>
                  <a:txBody>
                    <a:bodyPr/>
                    <a:lstStyle/>
                    <a:p>
                      <a:pPr algn="ctr"/>
                      <a:r>
                        <a:rPr lang="en-US" dirty="0"/>
                        <a:t>2.2%</a:t>
                      </a:r>
                    </a:p>
                  </a:txBody>
                  <a:tcPr anchor="ctr"/>
                </a:tc>
                <a:extLst>
                  <a:ext uri="{0D108BD9-81ED-4DB2-BD59-A6C34878D82A}">
                    <a16:rowId xmlns:a16="http://schemas.microsoft.com/office/drawing/2014/main" val="1153965013"/>
                  </a:ext>
                </a:extLst>
              </a:tr>
              <a:tr h="477309">
                <a:tc>
                  <a:txBody>
                    <a:bodyPr/>
                    <a:lstStyle/>
                    <a:p>
                      <a:r>
                        <a:rPr lang="en-US" dirty="0"/>
                        <a:t>Glendale</a:t>
                      </a:r>
                    </a:p>
                  </a:txBody>
                  <a:tcPr anchor="ctr"/>
                </a:tc>
                <a:tc>
                  <a:txBody>
                    <a:bodyPr/>
                    <a:lstStyle/>
                    <a:p>
                      <a:pPr algn="ctr"/>
                      <a:r>
                        <a:rPr lang="en-US" dirty="0"/>
                        <a:t>1.6%</a:t>
                      </a:r>
                    </a:p>
                  </a:txBody>
                  <a:tcPr anchor="ctr"/>
                </a:tc>
                <a:extLst>
                  <a:ext uri="{0D108BD9-81ED-4DB2-BD59-A6C34878D82A}">
                    <a16:rowId xmlns:a16="http://schemas.microsoft.com/office/drawing/2014/main" val="1434775095"/>
                  </a:ext>
                </a:extLst>
              </a:tr>
              <a:tr h="477309">
                <a:tc>
                  <a:txBody>
                    <a:bodyPr/>
                    <a:lstStyle/>
                    <a:p>
                      <a:r>
                        <a:rPr lang="en-US" dirty="0"/>
                        <a:t>Chino Valley</a:t>
                      </a:r>
                    </a:p>
                  </a:txBody>
                  <a:tcPr anchor="ctr"/>
                </a:tc>
                <a:tc>
                  <a:txBody>
                    <a:bodyPr/>
                    <a:lstStyle/>
                    <a:p>
                      <a:pPr algn="ctr"/>
                      <a:r>
                        <a:rPr lang="en-US" dirty="0"/>
                        <a:t>1.2%</a:t>
                      </a:r>
                    </a:p>
                  </a:txBody>
                  <a:tcPr anchor="ctr"/>
                </a:tc>
                <a:extLst>
                  <a:ext uri="{0D108BD9-81ED-4DB2-BD59-A6C34878D82A}">
                    <a16:rowId xmlns:a16="http://schemas.microsoft.com/office/drawing/2014/main" val="3809809656"/>
                  </a:ext>
                </a:extLst>
              </a:tr>
            </a:tbl>
          </a:graphicData>
        </a:graphic>
      </p:graphicFrame>
    </p:spTree>
    <p:extLst>
      <p:ext uri="{BB962C8B-B14F-4D97-AF65-F5344CB8AC3E}">
        <p14:creationId xmlns:p14="http://schemas.microsoft.com/office/powerpoint/2010/main" val="780461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Commuting Patterns and Labor Sheds</a:t>
            </a:r>
            <a:endParaRPr lang="en-US" sz="2000" i="1" dirty="0"/>
          </a:p>
        </p:txBody>
      </p:sp>
      <p:sp>
        <p:nvSpPr>
          <p:cNvPr id="5" name="TextBox 4"/>
          <p:cNvSpPr txBox="1"/>
          <p:nvPr/>
        </p:nvSpPr>
        <p:spPr>
          <a:xfrm>
            <a:off x="6096000" y="638355"/>
            <a:ext cx="5334000" cy="5339923"/>
          </a:xfrm>
          <a:prstGeom prst="rect">
            <a:avLst/>
          </a:prstGeom>
          <a:noFill/>
        </p:spPr>
        <p:txBody>
          <a:bodyPr wrap="square" rtlCol="0">
            <a:spAutoFit/>
          </a:bodyPr>
          <a:lstStyle/>
          <a:p>
            <a:r>
              <a:rPr lang="en-US" sz="2800" b="1" dirty="0"/>
              <a:t>The Workers of Sedona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400" i="1" dirty="0"/>
          </a:p>
          <a:p>
            <a:r>
              <a:rPr lang="en-US" sz="1100" i="1" dirty="0"/>
              <a:t>-United States Census Bureau, Longitudinal Origin-Destination Employment Statistics</a:t>
            </a:r>
          </a:p>
        </p:txBody>
      </p:sp>
      <p:graphicFrame>
        <p:nvGraphicFramePr>
          <p:cNvPr id="3" name="Table 2"/>
          <p:cNvGraphicFramePr>
            <a:graphicFrameLocks noGrp="1"/>
          </p:cNvGraphicFramePr>
          <p:nvPr>
            <p:extLst/>
          </p:nvPr>
        </p:nvGraphicFramePr>
        <p:xfrm>
          <a:off x="6248400" y="2023649"/>
          <a:ext cx="4049484" cy="2569334"/>
        </p:xfrm>
        <a:graphic>
          <a:graphicData uri="http://schemas.openxmlformats.org/drawingml/2006/table">
            <a:tbl>
              <a:tblPr firstRow="1" bandRow="1">
                <a:tableStyleId>{F5AB1C69-6EDB-4FF4-983F-18BD219EF322}</a:tableStyleId>
              </a:tblPr>
              <a:tblGrid>
                <a:gridCol w="3053442">
                  <a:extLst>
                    <a:ext uri="{9D8B030D-6E8A-4147-A177-3AD203B41FA5}">
                      <a16:colId xmlns:a16="http://schemas.microsoft.com/office/drawing/2014/main" val="242248058"/>
                    </a:ext>
                  </a:extLst>
                </a:gridCol>
                <a:gridCol w="996042">
                  <a:extLst>
                    <a:ext uri="{9D8B030D-6E8A-4147-A177-3AD203B41FA5}">
                      <a16:colId xmlns:a16="http://schemas.microsoft.com/office/drawing/2014/main" val="3357500530"/>
                    </a:ext>
                  </a:extLst>
                </a:gridCol>
              </a:tblGrid>
              <a:tr h="660098">
                <a:tc>
                  <a:txBody>
                    <a:bodyPr/>
                    <a:lstStyle/>
                    <a:p>
                      <a:r>
                        <a:rPr lang="en-US" dirty="0"/>
                        <a:t>Primary Jobs by Distance</a:t>
                      </a:r>
                    </a:p>
                  </a:txBody>
                  <a:tcPr anchor="ctr"/>
                </a:tc>
                <a:tc>
                  <a:txBody>
                    <a:bodyPr/>
                    <a:lstStyle/>
                    <a:p>
                      <a:pPr algn="ctr"/>
                      <a:r>
                        <a:rPr lang="en-US" dirty="0"/>
                        <a:t>Share</a:t>
                      </a:r>
                    </a:p>
                  </a:txBody>
                  <a:tcPr anchor="ctr"/>
                </a:tc>
                <a:extLst>
                  <a:ext uri="{0D108BD9-81ED-4DB2-BD59-A6C34878D82A}">
                    <a16:rowId xmlns:a16="http://schemas.microsoft.com/office/drawing/2014/main" val="3170776547"/>
                  </a:ext>
                </a:extLst>
              </a:tr>
              <a:tr h="477309">
                <a:tc>
                  <a:txBody>
                    <a:bodyPr/>
                    <a:lstStyle/>
                    <a:p>
                      <a:r>
                        <a:rPr lang="en-US" dirty="0"/>
                        <a:t>Less than 10 miles</a:t>
                      </a:r>
                    </a:p>
                  </a:txBody>
                  <a:tcPr anchor="ctr"/>
                </a:tc>
                <a:tc>
                  <a:txBody>
                    <a:bodyPr/>
                    <a:lstStyle/>
                    <a:p>
                      <a:pPr algn="ctr"/>
                      <a:r>
                        <a:rPr lang="en-US" dirty="0"/>
                        <a:t>49.9%</a:t>
                      </a:r>
                    </a:p>
                  </a:txBody>
                  <a:tcPr anchor="ctr"/>
                </a:tc>
                <a:extLst>
                  <a:ext uri="{0D108BD9-81ED-4DB2-BD59-A6C34878D82A}">
                    <a16:rowId xmlns:a16="http://schemas.microsoft.com/office/drawing/2014/main" val="2259997347"/>
                  </a:ext>
                </a:extLst>
              </a:tr>
              <a:tr h="477309">
                <a:tc>
                  <a:txBody>
                    <a:bodyPr/>
                    <a:lstStyle/>
                    <a:p>
                      <a:r>
                        <a:rPr lang="en-US" dirty="0"/>
                        <a:t>10 to 24 miles</a:t>
                      </a:r>
                    </a:p>
                  </a:txBody>
                  <a:tcPr anchor="ctr"/>
                </a:tc>
                <a:tc>
                  <a:txBody>
                    <a:bodyPr/>
                    <a:lstStyle/>
                    <a:p>
                      <a:pPr algn="ctr"/>
                      <a:r>
                        <a:rPr lang="en-US" dirty="0"/>
                        <a:t>11.4%</a:t>
                      </a:r>
                    </a:p>
                  </a:txBody>
                  <a:tcPr anchor="ctr"/>
                </a:tc>
                <a:extLst>
                  <a:ext uri="{0D108BD9-81ED-4DB2-BD59-A6C34878D82A}">
                    <a16:rowId xmlns:a16="http://schemas.microsoft.com/office/drawing/2014/main" val="658934190"/>
                  </a:ext>
                </a:extLst>
              </a:tr>
              <a:tr h="477309">
                <a:tc>
                  <a:txBody>
                    <a:bodyPr/>
                    <a:lstStyle/>
                    <a:p>
                      <a:r>
                        <a:rPr lang="en-US" dirty="0"/>
                        <a:t>25 to 50 miles</a:t>
                      </a:r>
                    </a:p>
                  </a:txBody>
                  <a:tcPr anchor="ctr"/>
                </a:tc>
                <a:tc>
                  <a:txBody>
                    <a:bodyPr/>
                    <a:lstStyle/>
                    <a:p>
                      <a:pPr algn="ctr"/>
                      <a:r>
                        <a:rPr lang="en-US" dirty="0"/>
                        <a:t>7.6%</a:t>
                      </a:r>
                    </a:p>
                  </a:txBody>
                  <a:tcPr anchor="ctr"/>
                </a:tc>
                <a:extLst>
                  <a:ext uri="{0D108BD9-81ED-4DB2-BD59-A6C34878D82A}">
                    <a16:rowId xmlns:a16="http://schemas.microsoft.com/office/drawing/2014/main" val="3483993339"/>
                  </a:ext>
                </a:extLst>
              </a:tr>
              <a:tr h="477309">
                <a:tc>
                  <a:txBody>
                    <a:bodyPr/>
                    <a:lstStyle/>
                    <a:p>
                      <a:r>
                        <a:rPr lang="en-US" dirty="0"/>
                        <a:t>Greater than 50 miles</a:t>
                      </a:r>
                    </a:p>
                  </a:txBody>
                  <a:tcPr anchor="ctr"/>
                </a:tc>
                <a:tc>
                  <a:txBody>
                    <a:bodyPr/>
                    <a:lstStyle/>
                    <a:p>
                      <a:pPr algn="ctr"/>
                      <a:r>
                        <a:rPr lang="en-US" dirty="0"/>
                        <a:t>31.0%</a:t>
                      </a:r>
                    </a:p>
                  </a:txBody>
                  <a:tcPr anchor="ctr"/>
                </a:tc>
                <a:extLst>
                  <a:ext uri="{0D108BD9-81ED-4DB2-BD59-A6C34878D82A}">
                    <a16:rowId xmlns:a16="http://schemas.microsoft.com/office/drawing/2014/main" val="3799356198"/>
                  </a:ext>
                </a:extLst>
              </a:tr>
            </a:tbl>
          </a:graphicData>
        </a:graphic>
      </p:graphicFrame>
      <p:pic>
        <p:nvPicPr>
          <p:cNvPr id="6" name="Picture 5"/>
          <p:cNvPicPr>
            <a:picLocks noChangeAspect="1"/>
          </p:cNvPicPr>
          <p:nvPr/>
        </p:nvPicPr>
        <p:blipFill rotWithShape="1">
          <a:blip r:embed="rId2">
            <a:clrChange>
              <a:clrFrom>
                <a:srgbClr val="E1E1E1"/>
              </a:clrFrom>
              <a:clrTo>
                <a:srgbClr val="E1E1E1">
                  <a:alpha val="0"/>
                </a:srgbClr>
              </a:clrTo>
            </a:clrChange>
          </a:blip>
          <a:srcRect r="20213"/>
          <a:stretch/>
        </p:blipFill>
        <p:spPr>
          <a:xfrm>
            <a:off x="0" y="638355"/>
            <a:ext cx="5715000" cy="6219645"/>
          </a:xfrm>
          <a:prstGeom prst="rect">
            <a:avLst/>
          </a:prstGeom>
        </p:spPr>
      </p:pic>
    </p:spTree>
    <p:extLst>
      <p:ext uri="{BB962C8B-B14F-4D97-AF65-F5344CB8AC3E}">
        <p14:creationId xmlns:p14="http://schemas.microsoft.com/office/powerpoint/2010/main" val="3454154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Commuting Patterns and Labor Sheds</a:t>
            </a:r>
            <a:endParaRPr lang="en-US" sz="2000" i="1" dirty="0"/>
          </a:p>
        </p:txBody>
      </p:sp>
      <p:pic>
        <p:nvPicPr>
          <p:cNvPr id="4" name="Picture 3"/>
          <p:cNvPicPr>
            <a:picLocks noChangeAspect="1"/>
          </p:cNvPicPr>
          <p:nvPr/>
        </p:nvPicPr>
        <p:blipFill>
          <a:blip r:embed="rId2">
            <a:clrChange>
              <a:clrFrom>
                <a:srgbClr val="E1E1E1"/>
              </a:clrFrom>
              <a:clrTo>
                <a:srgbClr val="E1E1E1">
                  <a:alpha val="0"/>
                </a:srgbClr>
              </a:clrTo>
            </a:clrChange>
          </a:blip>
          <a:stretch>
            <a:fillRect/>
          </a:stretch>
        </p:blipFill>
        <p:spPr>
          <a:xfrm>
            <a:off x="838200" y="731735"/>
            <a:ext cx="4605068" cy="5942569"/>
          </a:xfrm>
          <a:prstGeom prst="rect">
            <a:avLst/>
          </a:prstGeom>
        </p:spPr>
      </p:pic>
      <p:sp>
        <p:nvSpPr>
          <p:cNvPr id="5" name="TextBox 4"/>
          <p:cNvSpPr txBox="1"/>
          <p:nvPr/>
        </p:nvSpPr>
        <p:spPr>
          <a:xfrm>
            <a:off x="6096000" y="638355"/>
            <a:ext cx="5334000" cy="5401479"/>
          </a:xfrm>
          <a:prstGeom prst="rect">
            <a:avLst/>
          </a:prstGeom>
          <a:noFill/>
        </p:spPr>
        <p:txBody>
          <a:bodyPr wrap="square" rtlCol="0">
            <a:spAutoFit/>
          </a:bodyPr>
          <a:lstStyle/>
          <a:p>
            <a:r>
              <a:rPr lang="en-US" sz="2800" b="1" dirty="0"/>
              <a:t>The Workers of Sedona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100" i="1" dirty="0"/>
              <a:t>-United States Census Bureau, Longitudinal Origin-Destination Employment Statistics</a:t>
            </a:r>
          </a:p>
        </p:txBody>
      </p:sp>
      <p:pic>
        <p:nvPicPr>
          <p:cNvPr id="6" name="Picture 5"/>
          <p:cNvPicPr>
            <a:picLocks noChangeAspect="1"/>
          </p:cNvPicPr>
          <p:nvPr/>
        </p:nvPicPr>
        <p:blipFill rotWithShape="1">
          <a:blip r:embed="rId3"/>
          <a:srcRect l="9789" t="1718" r="12037"/>
          <a:stretch/>
        </p:blipFill>
        <p:spPr>
          <a:xfrm>
            <a:off x="6645729" y="1510392"/>
            <a:ext cx="4245428" cy="3904213"/>
          </a:xfrm>
          <a:prstGeom prst="rect">
            <a:avLst/>
          </a:prstGeom>
        </p:spPr>
      </p:pic>
    </p:spTree>
    <p:extLst>
      <p:ext uri="{BB962C8B-B14F-4D97-AF65-F5344CB8AC3E}">
        <p14:creationId xmlns:p14="http://schemas.microsoft.com/office/powerpoint/2010/main" val="2449360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Commuting Patterns and Labor Sheds</a:t>
            </a:r>
            <a:endParaRPr lang="en-US" sz="2000" i="1" dirty="0"/>
          </a:p>
        </p:txBody>
      </p:sp>
      <p:pic>
        <p:nvPicPr>
          <p:cNvPr id="4" name="Picture 3"/>
          <p:cNvPicPr>
            <a:picLocks noChangeAspect="1"/>
          </p:cNvPicPr>
          <p:nvPr/>
        </p:nvPicPr>
        <p:blipFill>
          <a:blip r:embed="rId2">
            <a:clrChange>
              <a:clrFrom>
                <a:srgbClr val="E1E1E1"/>
              </a:clrFrom>
              <a:clrTo>
                <a:srgbClr val="E1E1E1">
                  <a:alpha val="0"/>
                </a:srgbClr>
              </a:clrTo>
            </a:clrChange>
          </a:blip>
          <a:stretch>
            <a:fillRect/>
          </a:stretch>
        </p:blipFill>
        <p:spPr>
          <a:xfrm>
            <a:off x="838200" y="731735"/>
            <a:ext cx="4605068" cy="5942569"/>
          </a:xfrm>
          <a:prstGeom prst="rect">
            <a:avLst/>
          </a:prstGeom>
        </p:spPr>
      </p:pic>
      <p:sp>
        <p:nvSpPr>
          <p:cNvPr id="5" name="TextBox 4"/>
          <p:cNvSpPr txBox="1"/>
          <p:nvPr/>
        </p:nvSpPr>
        <p:spPr>
          <a:xfrm>
            <a:off x="6096000" y="638355"/>
            <a:ext cx="5334000" cy="5401479"/>
          </a:xfrm>
          <a:prstGeom prst="rect">
            <a:avLst/>
          </a:prstGeom>
          <a:noFill/>
        </p:spPr>
        <p:txBody>
          <a:bodyPr wrap="square" rtlCol="0">
            <a:spAutoFit/>
          </a:bodyPr>
          <a:lstStyle/>
          <a:p>
            <a:r>
              <a:rPr lang="en-US" sz="2800" b="1" dirty="0"/>
              <a:t>The Workers of Sedona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100" i="1" dirty="0"/>
              <a:t>-United States Census Bureau, Longitudinal Origin-Destination Employment Statistics</a:t>
            </a:r>
          </a:p>
        </p:txBody>
      </p:sp>
      <p:graphicFrame>
        <p:nvGraphicFramePr>
          <p:cNvPr id="3" name="Table 2"/>
          <p:cNvGraphicFramePr>
            <a:graphicFrameLocks noGrp="1"/>
          </p:cNvGraphicFramePr>
          <p:nvPr>
            <p:extLst/>
          </p:nvPr>
        </p:nvGraphicFramePr>
        <p:xfrm>
          <a:off x="6164037" y="1230614"/>
          <a:ext cx="4049484" cy="4001261"/>
        </p:xfrm>
        <a:graphic>
          <a:graphicData uri="http://schemas.openxmlformats.org/drawingml/2006/table">
            <a:tbl>
              <a:tblPr firstRow="1" bandRow="1">
                <a:tableStyleId>{F5AB1C69-6EDB-4FF4-983F-18BD219EF322}</a:tableStyleId>
              </a:tblPr>
              <a:tblGrid>
                <a:gridCol w="3053442">
                  <a:extLst>
                    <a:ext uri="{9D8B030D-6E8A-4147-A177-3AD203B41FA5}">
                      <a16:colId xmlns:a16="http://schemas.microsoft.com/office/drawing/2014/main" val="242248058"/>
                    </a:ext>
                  </a:extLst>
                </a:gridCol>
                <a:gridCol w="996042">
                  <a:extLst>
                    <a:ext uri="{9D8B030D-6E8A-4147-A177-3AD203B41FA5}">
                      <a16:colId xmlns:a16="http://schemas.microsoft.com/office/drawing/2014/main" val="3357500530"/>
                    </a:ext>
                  </a:extLst>
                </a:gridCol>
              </a:tblGrid>
              <a:tr h="660098">
                <a:tc>
                  <a:txBody>
                    <a:bodyPr/>
                    <a:lstStyle/>
                    <a:p>
                      <a:r>
                        <a:rPr lang="en-US" dirty="0"/>
                        <a:t>Destination of Commuters</a:t>
                      </a:r>
                    </a:p>
                  </a:txBody>
                  <a:tcPr anchor="ctr"/>
                </a:tc>
                <a:tc>
                  <a:txBody>
                    <a:bodyPr/>
                    <a:lstStyle/>
                    <a:p>
                      <a:pPr algn="ctr"/>
                      <a:r>
                        <a:rPr lang="en-US" dirty="0"/>
                        <a:t>Share</a:t>
                      </a:r>
                    </a:p>
                  </a:txBody>
                  <a:tcPr anchor="ctr"/>
                </a:tc>
                <a:extLst>
                  <a:ext uri="{0D108BD9-81ED-4DB2-BD59-A6C34878D82A}">
                    <a16:rowId xmlns:a16="http://schemas.microsoft.com/office/drawing/2014/main" val="3170776547"/>
                  </a:ext>
                </a:extLst>
              </a:tr>
              <a:tr h="477309">
                <a:tc>
                  <a:txBody>
                    <a:bodyPr/>
                    <a:lstStyle/>
                    <a:p>
                      <a:r>
                        <a:rPr lang="en-US" dirty="0"/>
                        <a:t>Sedona</a:t>
                      </a:r>
                    </a:p>
                  </a:txBody>
                  <a:tcPr anchor="ctr"/>
                </a:tc>
                <a:tc>
                  <a:txBody>
                    <a:bodyPr/>
                    <a:lstStyle/>
                    <a:p>
                      <a:pPr algn="ctr"/>
                      <a:r>
                        <a:rPr lang="en-US" dirty="0"/>
                        <a:t>38.0%</a:t>
                      </a:r>
                    </a:p>
                  </a:txBody>
                  <a:tcPr anchor="ctr"/>
                </a:tc>
                <a:extLst>
                  <a:ext uri="{0D108BD9-81ED-4DB2-BD59-A6C34878D82A}">
                    <a16:rowId xmlns:a16="http://schemas.microsoft.com/office/drawing/2014/main" val="2259997347"/>
                  </a:ext>
                </a:extLst>
              </a:tr>
              <a:tr h="477309">
                <a:tc>
                  <a:txBody>
                    <a:bodyPr/>
                    <a:lstStyle/>
                    <a:p>
                      <a:r>
                        <a:rPr lang="en-US" dirty="0"/>
                        <a:t>Phoenix</a:t>
                      </a:r>
                    </a:p>
                  </a:txBody>
                  <a:tcPr anchor="ctr"/>
                </a:tc>
                <a:tc>
                  <a:txBody>
                    <a:bodyPr/>
                    <a:lstStyle/>
                    <a:p>
                      <a:pPr algn="ctr"/>
                      <a:r>
                        <a:rPr lang="en-US" dirty="0"/>
                        <a:t>12.1%</a:t>
                      </a:r>
                    </a:p>
                  </a:txBody>
                  <a:tcPr anchor="ctr"/>
                </a:tc>
                <a:extLst>
                  <a:ext uri="{0D108BD9-81ED-4DB2-BD59-A6C34878D82A}">
                    <a16:rowId xmlns:a16="http://schemas.microsoft.com/office/drawing/2014/main" val="658934190"/>
                  </a:ext>
                </a:extLst>
              </a:tr>
              <a:tr h="477309">
                <a:tc>
                  <a:txBody>
                    <a:bodyPr/>
                    <a:lstStyle/>
                    <a:p>
                      <a:r>
                        <a:rPr lang="en-US" dirty="0"/>
                        <a:t>Flagstaff</a:t>
                      </a:r>
                    </a:p>
                  </a:txBody>
                  <a:tcPr anchor="ctr"/>
                </a:tc>
                <a:tc>
                  <a:txBody>
                    <a:bodyPr/>
                    <a:lstStyle/>
                    <a:p>
                      <a:pPr algn="ctr"/>
                      <a:r>
                        <a:rPr lang="en-US" dirty="0"/>
                        <a:t>6.6%</a:t>
                      </a:r>
                    </a:p>
                  </a:txBody>
                  <a:tcPr anchor="ctr"/>
                </a:tc>
                <a:extLst>
                  <a:ext uri="{0D108BD9-81ED-4DB2-BD59-A6C34878D82A}">
                    <a16:rowId xmlns:a16="http://schemas.microsoft.com/office/drawing/2014/main" val="3483993339"/>
                  </a:ext>
                </a:extLst>
              </a:tr>
              <a:tr h="477309">
                <a:tc>
                  <a:txBody>
                    <a:bodyPr/>
                    <a:lstStyle/>
                    <a:p>
                      <a:r>
                        <a:rPr lang="en-US" dirty="0"/>
                        <a:t>Scottsdale</a:t>
                      </a:r>
                    </a:p>
                  </a:txBody>
                  <a:tcPr anchor="ctr"/>
                </a:tc>
                <a:tc>
                  <a:txBody>
                    <a:bodyPr/>
                    <a:lstStyle/>
                    <a:p>
                      <a:pPr algn="ctr"/>
                      <a:r>
                        <a:rPr lang="en-US" dirty="0"/>
                        <a:t>3.7%</a:t>
                      </a:r>
                    </a:p>
                  </a:txBody>
                  <a:tcPr anchor="ctr"/>
                </a:tc>
                <a:extLst>
                  <a:ext uri="{0D108BD9-81ED-4DB2-BD59-A6C34878D82A}">
                    <a16:rowId xmlns:a16="http://schemas.microsoft.com/office/drawing/2014/main" val="3799356198"/>
                  </a:ext>
                </a:extLst>
              </a:tr>
              <a:tr h="477309">
                <a:tc>
                  <a:txBody>
                    <a:bodyPr/>
                    <a:lstStyle/>
                    <a:p>
                      <a:r>
                        <a:rPr lang="en-US" dirty="0"/>
                        <a:t>Cottonwood</a:t>
                      </a:r>
                    </a:p>
                  </a:txBody>
                  <a:tcPr anchor="ctr"/>
                </a:tc>
                <a:tc>
                  <a:txBody>
                    <a:bodyPr/>
                    <a:lstStyle/>
                    <a:p>
                      <a:pPr algn="ctr"/>
                      <a:r>
                        <a:rPr lang="en-US" dirty="0"/>
                        <a:t>3.5%</a:t>
                      </a:r>
                    </a:p>
                  </a:txBody>
                  <a:tcPr anchor="ctr"/>
                </a:tc>
                <a:extLst>
                  <a:ext uri="{0D108BD9-81ED-4DB2-BD59-A6C34878D82A}">
                    <a16:rowId xmlns:a16="http://schemas.microsoft.com/office/drawing/2014/main" val="1153965013"/>
                  </a:ext>
                </a:extLst>
              </a:tr>
              <a:tr h="477309">
                <a:tc>
                  <a:txBody>
                    <a:bodyPr/>
                    <a:lstStyle/>
                    <a:p>
                      <a:r>
                        <a:rPr lang="en-US" dirty="0"/>
                        <a:t>Prescott</a:t>
                      </a:r>
                    </a:p>
                  </a:txBody>
                  <a:tcPr anchor="ctr"/>
                </a:tc>
                <a:tc>
                  <a:txBody>
                    <a:bodyPr/>
                    <a:lstStyle/>
                    <a:p>
                      <a:pPr algn="ctr"/>
                      <a:r>
                        <a:rPr lang="en-US" dirty="0"/>
                        <a:t>2.1%</a:t>
                      </a:r>
                    </a:p>
                  </a:txBody>
                  <a:tcPr anchor="ctr"/>
                </a:tc>
                <a:extLst>
                  <a:ext uri="{0D108BD9-81ED-4DB2-BD59-A6C34878D82A}">
                    <a16:rowId xmlns:a16="http://schemas.microsoft.com/office/drawing/2014/main" val="1434775095"/>
                  </a:ext>
                </a:extLst>
              </a:tr>
              <a:tr h="477309">
                <a:tc>
                  <a:txBody>
                    <a:bodyPr/>
                    <a:lstStyle/>
                    <a:p>
                      <a:r>
                        <a:rPr lang="en-US" dirty="0"/>
                        <a:t>Oak Creek</a:t>
                      </a:r>
                    </a:p>
                  </a:txBody>
                  <a:tcPr anchor="ctr"/>
                </a:tc>
                <a:tc>
                  <a:txBody>
                    <a:bodyPr/>
                    <a:lstStyle/>
                    <a:p>
                      <a:pPr algn="ctr"/>
                      <a:r>
                        <a:rPr lang="en-US" dirty="0"/>
                        <a:t>1.8%</a:t>
                      </a:r>
                    </a:p>
                  </a:txBody>
                  <a:tcPr anchor="ctr"/>
                </a:tc>
                <a:extLst>
                  <a:ext uri="{0D108BD9-81ED-4DB2-BD59-A6C34878D82A}">
                    <a16:rowId xmlns:a16="http://schemas.microsoft.com/office/drawing/2014/main" val="3809809656"/>
                  </a:ext>
                </a:extLst>
              </a:tr>
            </a:tbl>
          </a:graphicData>
        </a:graphic>
      </p:graphicFrame>
    </p:spTree>
    <p:extLst>
      <p:ext uri="{BB962C8B-B14F-4D97-AF65-F5344CB8AC3E}">
        <p14:creationId xmlns:p14="http://schemas.microsoft.com/office/powerpoint/2010/main" val="3207874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Impacts of Interconnectedness</a:t>
            </a:r>
            <a:endParaRPr lang="en-US" sz="2000" i="1" dirty="0"/>
          </a:p>
        </p:txBody>
      </p:sp>
      <p:sp>
        <p:nvSpPr>
          <p:cNvPr id="6" name="TextBox 5"/>
          <p:cNvSpPr txBox="1"/>
          <p:nvPr/>
        </p:nvSpPr>
        <p:spPr>
          <a:xfrm>
            <a:off x="1802921" y="1992702"/>
            <a:ext cx="8686800" cy="1446550"/>
          </a:xfrm>
          <a:prstGeom prst="rect">
            <a:avLst/>
          </a:prstGeom>
          <a:noFill/>
        </p:spPr>
        <p:txBody>
          <a:bodyPr wrap="square" rtlCol="0">
            <a:spAutoFit/>
          </a:bodyPr>
          <a:lstStyle/>
          <a:p>
            <a:pPr algn="ctr"/>
            <a:r>
              <a:rPr lang="en-US" sz="4400" b="1" dirty="0"/>
              <a:t>The Impacts of Interconnectedness (or the lack thereof)</a:t>
            </a:r>
          </a:p>
        </p:txBody>
      </p:sp>
    </p:spTree>
    <p:extLst>
      <p:ext uri="{BB962C8B-B14F-4D97-AF65-F5344CB8AC3E}">
        <p14:creationId xmlns:p14="http://schemas.microsoft.com/office/powerpoint/2010/main" val="4225569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Impacts of Interconnectedness</a:t>
            </a:r>
            <a:endParaRPr lang="en-US" sz="2000" i="1" dirty="0"/>
          </a:p>
        </p:txBody>
      </p:sp>
      <p:sp>
        <p:nvSpPr>
          <p:cNvPr id="6" name="TextBox 5"/>
          <p:cNvSpPr txBox="1"/>
          <p:nvPr/>
        </p:nvSpPr>
        <p:spPr>
          <a:xfrm>
            <a:off x="3380804" y="1690063"/>
            <a:ext cx="5430392" cy="3477875"/>
          </a:xfrm>
          <a:prstGeom prst="rect">
            <a:avLst/>
          </a:prstGeom>
          <a:noFill/>
        </p:spPr>
        <p:txBody>
          <a:bodyPr wrap="square" rtlCol="0">
            <a:spAutoFit/>
          </a:bodyPr>
          <a:lstStyle/>
          <a:p>
            <a:r>
              <a:rPr lang="en-US" sz="4400" b="1" dirty="0"/>
              <a:t>Business Attraction</a:t>
            </a:r>
          </a:p>
          <a:p>
            <a:r>
              <a:rPr lang="en-US" sz="4400" b="1" dirty="0"/>
              <a:t>Business Retention</a:t>
            </a:r>
          </a:p>
          <a:p>
            <a:r>
              <a:rPr lang="en-US" sz="4400" b="1" dirty="0"/>
              <a:t>Business Growth</a:t>
            </a:r>
          </a:p>
          <a:p>
            <a:r>
              <a:rPr lang="en-US" sz="4400" b="1" dirty="0"/>
              <a:t>Human Capital Supply</a:t>
            </a:r>
          </a:p>
          <a:p>
            <a:r>
              <a:rPr lang="en-US" sz="4400" b="1" dirty="0"/>
              <a:t>Quality of Life</a:t>
            </a:r>
          </a:p>
        </p:txBody>
      </p:sp>
    </p:spTree>
    <p:extLst>
      <p:ext uri="{BB962C8B-B14F-4D97-AF65-F5344CB8AC3E}">
        <p14:creationId xmlns:p14="http://schemas.microsoft.com/office/powerpoint/2010/main" val="414786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xEl>
                                              <p:pRg st="1" end="1"/>
                                            </p:txEl>
                                          </p:spTgt>
                                        </p:tgtEl>
                                      </p:cBhvr>
                                    </p:animEffect>
                                    <p:set>
                                      <p:cBhvr>
                                        <p:cTn id="7" dur="1" fill="hold">
                                          <p:stCondLst>
                                            <p:cond delay="499"/>
                                          </p:stCondLst>
                                        </p:cTn>
                                        <p:tgtEl>
                                          <p:spTgt spid="6">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xEl>
                                              <p:pRg st="2" end="2"/>
                                            </p:txEl>
                                          </p:spTgt>
                                        </p:tgtEl>
                                      </p:cBhvr>
                                    </p:animEffect>
                                    <p:set>
                                      <p:cBhvr>
                                        <p:cTn id="10" dur="1" fill="hold">
                                          <p:stCondLst>
                                            <p:cond delay="499"/>
                                          </p:stCondLst>
                                        </p:cTn>
                                        <p:tgtEl>
                                          <p:spTgt spid="6">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
                                            <p:txEl>
                                              <p:pRg st="3" end="3"/>
                                            </p:txEl>
                                          </p:spTgt>
                                        </p:tgtEl>
                                      </p:cBhvr>
                                    </p:animEffect>
                                    <p:set>
                                      <p:cBhvr>
                                        <p:cTn id="13" dur="1" fill="hold">
                                          <p:stCondLst>
                                            <p:cond delay="499"/>
                                          </p:stCondLst>
                                        </p:cTn>
                                        <p:tgtEl>
                                          <p:spTgt spid="6">
                                            <p:txEl>
                                              <p:pRg st="3" end="3"/>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
                                            <p:txEl>
                                              <p:pRg st="4" end="4"/>
                                            </p:txEl>
                                          </p:spTgt>
                                        </p:tgtEl>
                                      </p:cBhvr>
                                    </p:animEffect>
                                    <p:set>
                                      <p:cBhvr>
                                        <p:cTn id="16" dur="1" fill="hold">
                                          <p:stCondLst>
                                            <p:cond delay="499"/>
                                          </p:stCondLst>
                                        </p:cTn>
                                        <p:tgtEl>
                                          <p:spTgt spid="6">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Impacts of Interconnectedness</a:t>
            </a:r>
            <a:endParaRPr lang="en-US" sz="2000" i="1" dirty="0"/>
          </a:p>
        </p:txBody>
      </p:sp>
      <p:sp>
        <p:nvSpPr>
          <p:cNvPr id="4" name="Content Placeholder 2"/>
          <p:cNvSpPr>
            <a:spLocks noGrp="1"/>
          </p:cNvSpPr>
          <p:nvPr>
            <p:ph idx="4294967295"/>
          </p:nvPr>
        </p:nvSpPr>
        <p:spPr>
          <a:xfrm>
            <a:off x="1447800" y="1256146"/>
            <a:ext cx="9296400" cy="4747347"/>
          </a:xfrm>
        </p:spPr>
        <p:txBody>
          <a:bodyPr>
            <a:normAutofit lnSpcReduction="10000"/>
          </a:bodyPr>
          <a:lstStyle/>
          <a:p>
            <a:pPr marL="0" indent="0">
              <a:spcAft>
                <a:spcPts val="600"/>
              </a:spcAft>
              <a:buNone/>
            </a:pPr>
            <a:r>
              <a:rPr lang="en-US" sz="4400" b="1" dirty="0"/>
              <a:t>Real Life Questions from Site Selectors</a:t>
            </a:r>
          </a:p>
          <a:p>
            <a:pPr>
              <a:spcAft>
                <a:spcPts val="600"/>
              </a:spcAft>
            </a:pPr>
            <a:r>
              <a:rPr lang="en-US" sz="2200" dirty="0"/>
              <a:t>How much private-sector experience do your CTE teachers have?</a:t>
            </a:r>
          </a:p>
          <a:p>
            <a:pPr>
              <a:spcAft>
                <a:spcPts val="600"/>
              </a:spcAft>
            </a:pPr>
            <a:r>
              <a:rPr lang="en-US" sz="2200" dirty="0"/>
              <a:t>If I select an Arizona site as a location, will I be able to find the talent I need?</a:t>
            </a:r>
          </a:p>
          <a:p>
            <a:pPr>
              <a:spcAft>
                <a:spcPts val="600"/>
              </a:spcAft>
            </a:pPr>
            <a:r>
              <a:rPr lang="en-US" sz="2200" dirty="0"/>
              <a:t>Does the supply chain I need exist in the area I am considering?</a:t>
            </a:r>
          </a:p>
          <a:p>
            <a:pPr>
              <a:spcAft>
                <a:spcPts val="600"/>
              </a:spcAft>
            </a:pPr>
            <a:r>
              <a:rPr lang="en-US" sz="2200" dirty="0"/>
              <a:t>Will the public school system in Arizona offer my kids an educational experience comparable to what they would have received in New York?</a:t>
            </a:r>
          </a:p>
          <a:p>
            <a:pPr>
              <a:spcAft>
                <a:spcPts val="600"/>
              </a:spcAft>
            </a:pPr>
            <a:r>
              <a:rPr lang="en-US" sz="2200" dirty="0"/>
              <a:t>How many firms with expertise in hot bottling are close to the site?</a:t>
            </a:r>
          </a:p>
          <a:p>
            <a:pPr>
              <a:spcAft>
                <a:spcPts val="600"/>
              </a:spcAft>
            </a:pPr>
            <a:r>
              <a:rPr lang="en-US" sz="2200" dirty="0"/>
              <a:t>How many urban fish hatcheries are there in Phoenix?</a:t>
            </a:r>
          </a:p>
          <a:p>
            <a:pPr>
              <a:spcAft>
                <a:spcPts val="600"/>
              </a:spcAft>
            </a:pPr>
            <a:r>
              <a:rPr lang="en-US" sz="2200" dirty="0"/>
              <a:t>How many Tucson restaurants have won a James Beard Award?</a:t>
            </a:r>
          </a:p>
          <a:p>
            <a:pPr>
              <a:spcAft>
                <a:spcPts val="600"/>
              </a:spcAft>
            </a:pPr>
            <a:r>
              <a:rPr lang="en-US" sz="2200" dirty="0"/>
              <a:t>Describe the work ethic of the Kingman workforce.</a:t>
            </a:r>
          </a:p>
        </p:txBody>
      </p:sp>
    </p:spTree>
    <p:extLst>
      <p:ext uri="{BB962C8B-B14F-4D97-AF65-F5344CB8AC3E}">
        <p14:creationId xmlns:p14="http://schemas.microsoft.com/office/powerpoint/2010/main" val="17817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xEl>
                                              <p:pRg st="1" end="1"/>
                                            </p:txEl>
                                          </p:spTgt>
                                        </p:tgtEl>
                                      </p:cBhvr>
                                    </p:animEffect>
                                    <p:set>
                                      <p:cBhvr>
                                        <p:cTn id="7" dur="1" fill="hold">
                                          <p:stCondLst>
                                            <p:cond delay="499"/>
                                          </p:stCondLst>
                                        </p:cTn>
                                        <p:tgtEl>
                                          <p:spTgt spid="4">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3" end="3"/>
                                            </p:txEl>
                                          </p:spTgt>
                                        </p:tgtEl>
                                      </p:cBhvr>
                                    </p:animEffect>
                                    <p:set>
                                      <p:cBhvr>
                                        <p:cTn id="10" dur="1" fill="hold">
                                          <p:stCondLst>
                                            <p:cond delay="499"/>
                                          </p:stCondLst>
                                        </p:cTn>
                                        <p:tgtEl>
                                          <p:spTgt spid="4">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xEl>
                                              <p:pRg st="4" end="4"/>
                                            </p:txEl>
                                          </p:spTgt>
                                        </p:tgtEl>
                                      </p:cBhvr>
                                    </p:animEffect>
                                    <p:set>
                                      <p:cBhvr>
                                        <p:cTn id="13" dur="1" fill="hold">
                                          <p:stCondLst>
                                            <p:cond delay="499"/>
                                          </p:stCondLst>
                                        </p:cTn>
                                        <p:tgtEl>
                                          <p:spTgt spid="4">
                                            <p:txEl>
                                              <p:pRg st="4" end="4"/>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xEl>
                                              <p:pRg st="5" end="5"/>
                                            </p:txEl>
                                          </p:spTgt>
                                        </p:tgtEl>
                                      </p:cBhvr>
                                    </p:animEffect>
                                    <p:set>
                                      <p:cBhvr>
                                        <p:cTn id="16" dur="1" fill="hold">
                                          <p:stCondLst>
                                            <p:cond delay="499"/>
                                          </p:stCondLst>
                                        </p:cTn>
                                        <p:tgtEl>
                                          <p:spTgt spid="4">
                                            <p:txEl>
                                              <p:pRg st="5" end="5"/>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
                                            <p:txEl>
                                              <p:pRg st="6" end="6"/>
                                            </p:txEl>
                                          </p:spTgt>
                                        </p:tgtEl>
                                      </p:cBhvr>
                                    </p:animEffect>
                                    <p:set>
                                      <p:cBhvr>
                                        <p:cTn id="19" dur="1" fill="hold">
                                          <p:stCondLst>
                                            <p:cond delay="499"/>
                                          </p:stCondLst>
                                        </p:cTn>
                                        <p:tgtEl>
                                          <p:spTgt spid="4">
                                            <p:txEl>
                                              <p:pRg st="6" end="6"/>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
                                            <p:txEl>
                                              <p:pRg st="7" end="7"/>
                                            </p:txEl>
                                          </p:spTgt>
                                        </p:tgtEl>
                                      </p:cBhvr>
                                    </p:animEffect>
                                    <p:set>
                                      <p:cBhvr>
                                        <p:cTn id="22" dur="1" fill="hold">
                                          <p:stCondLst>
                                            <p:cond delay="499"/>
                                          </p:stCondLst>
                                        </p:cTn>
                                        <p:tgtEl>
                                          <p:spTgt spid="4">
                                            <p:txEl>
                                              <p:pRg st="7" end="7"/>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
                                            <p:txEl>
                                              <p:pRg st="8" end="8"/>
                                            </p:txEl>
                                          </p:spTgt>
                                        </p:tgtEl>
                                      </p:cBhvr>
                                    </p:animEffect>
                                    <p:set>
                                      <p:cBhvr>
                                        <p:cTn id="25" dur="1" fill="hold">
                                          <p:stCondLst>
                                            <p:cond delay="499"/>
                                          </p:stCondLst>
                                        </p:cTn>
                                        <p:tgtEl>
                                          <p:spTgt spid="4">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747490" y="6206591"/>
            <a:ext cx="3115433" cy="461248"/>
            <a:chOff x="954860" y="227714"/>
            <a:chExt cx="10495369" cy="1317865"/>
          </a:xfrm>
        </p:grpSpPr>
        <p:sp>
          <p:nvSpPr>
            <p:cNvPr id="4" name="Rectangle 3"/>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
        <p:nvSpPr>
          <p:cNvPr id="3" name="TextBox 2"/>
          <p:cNvSpPr txBox="1"/>
          <p:nvPr/>
        </p:nvSpPr>
        <p:spPr>
          <a:xfrm>
            <a:off x="1140977" y="2103929"/>
            <a:ext cx="10009848" cy="2246769"/>
          </a:xfrm>
          <a:prstGeom prst="rect">
            <a:avLst/>
          </a:prstGeom>
          <a:noFill/>
        </p:spPr>
        <p:txBody>
          <a:bodyPr wrap="square" rtlCol="0">
            <a:spAutoFit/>
          </a:bodyPr>
          <a:lstStyle/>
          <a:p>
            <a:pPr algn="ctr"/>
            <a:r>
              <a:rPr lang="en-US" sz="6000" b="1" dirty="0">
                <a:latin typeface="Adobe Devanagari" panose="02040503050201020203" pitchFamily="18" charset="0"/>
                <a:cs typeface="Adobe Devanagari" panose="02040503050201020203" pitchFamily="18" charset="0"/>
              </a:rPr>
              <a:t>Dr. Tom Hughes</a:t>
            </a:r>
          </a:p>
          <a:p>
            <a:pPr algn="ctr"/>
            <a:r>
              <a:rPr lang="en-US" sz="4000" b="1" dirty="0">
                <a:latin typeface="Adobe Devanagari" panose="02040503050201020203" pitchFamily="18" charset="0"/>
                <a:cs typeface="Adobe Devanagari" panose="02040503050201020203" pitchFamily="18" charset="0"/>
              </a:rPr>
              <a:t>Director, Institutional Effectiveness and Research</a:t>
            </a:r>
          </a:p>
          <a:p>
            <a:pPr algn="ctr"/>
            <a:r>
              <a:rPr lang="en-US" sz="4000" b="1" dirty="0">
                <a:latin typeface="Adobe Devanagari" panose="02040503050201020203" pitchFamily="18" charset="0"/>
                <a:cs typeface="Adobe Devanagari" panose="02040503050201020203" pitchFamily="18" charset="0"/>
              </a:rPr>
              <a:t>Yavapai College</a:t>
            </a:r>
          </a:p>
        </p:txBody>
      </p:sp>
    </p:spTree>
    <p:extLst>
      <p:ext uri="{BB962C8B-B14F-4D97-AF65-F5344CB8AC3E}">
        <p14:creationId xmlns:p14="http://schemas.microsoft.com/office/powerpoint/2010/main" val="2461673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Impacts of Interconnectedness</a:t>
            </a:r>
            <a:endParaRPr lang="en-US" sz="2000" i="1" dirty="0"/>
          </a:p>
        </p:txBody>
      </p:sp>
      <p:sp>
        <p:nvSpPr>
          <p:cNvPr id="6" name="TextBox 5"/>
          <p:cNvSpPr txBox="1"/>
          <p:nvPr/>
        </p:nvSpPr>
        <p:spPr>
          <a:xfrm>
            <a:off x="3380804" y="1690063"/>
            <a:ext cx="5430392" cy="3477875"/>
          </a:xfrm>
          <a:prstGeom prst="rect">
            <a:avLst/>
          </a:prstGeom>
          <a:noFill/>
        </p:spPr>
        <p:txBody>
          <a:bodyPr wrap="square" rtlCol="0">
            <a:spAutoFit/>
          </a:bodyPr>
          <a:lstStyle/>
          <a:p>
            <a:r>
              <a:rPr lang="en-US" sz="4400" b="1" dirty="0"/>
              <a:t>Business Attraction</a:t>
            </a:r>
          </a:p>
          <a:p>
            <a:r>
              <a:rPr lang="en-US" sz="4400" b="1" dirty="0"/>
              <a:t>Business Retention</a:t>
            </a:r>
          </a:p>
          <a:p>
            <a:r>
              <a:rPr lang="en-US" sz="4400" b="1" dirty="0"/>
              <a:t>Business Growth</a:t>
            </a:r>
          </a:p>
          <a:p>
            <a:r>
              <a:rPr lang="en-US" sz="4400" b="1" dirty="0"/>
              <a:t>Human Capital Supply</a:t>
            </a:r>
          </a:p>
          <a:p>
            <a:r>
              <a:rPr lang="en-US" sz="4400" b="1" dirty="0"/>
              <a:t>Quality of Life</a:t>
            </a:r>
          </a:p>
        </p:txBody>
      </p:sp>
    </p:spTree>
    <p:extLst>
      <p:ext uri="{BB962C8B-B14F-4D97-AF65-F5344CB8AC3E}">
        <p14:creationId xmlns:p14="http://schemas.microsoft.com/office/powerpoint/2010/main" val="340865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xEl>
                                              <p:pRg st="0" end="0"/>
                                            </p:txEl>
                                          </p:spTgt>
                                        </p:tgtEl>
                                      </p:cBhvr>
                                    </p:animEffect>
                                    <p:set>
                                      <p:cBhvr>
                                        <p:cTn id="7" dur="1" fill="hold">
                                          <p:stCondLst>
                                            <p:cond delay="499"/>
                                          </p:stCondLst>
                                        </p:cTn>
                                        <p:tgtEl>
                                          <p:spTgt spid="6">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xEl>
                                              <p:pRg st="1" end="1"/>
                                            </p:txEl>
                                          </p:spTgt>
                                        </p:tgtEl>
                                      </p:cBhvr>
                                    </p:animEffect>
                                    <p:set>
                                      <p:cBhvr>
                                        <p:cTn id="10" dur="1" fill="hold">
                                          <p:stCondLst>
                                            <p:cond delay="499"/>
                                          </p:stCondLst>
                                        </p:cTn>
                                        <p:tgtEl>
                                          <p:spTgt spid="6">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
                                            <p:txEl>
                                              <p:pRg st="2" end="2"/>
                                            </p:txEl>
                                          </p:spTgt>
                                        </p:tgtEl>
                                      </p:cBhvr>
                                    </p:animEffect>
                                    <p:set>
                                      <p:cBhvr>
                                        <p:cTn id="13" dur="1" fill="hold">
                                          <p:stCondLst>
                                            <p:cond delay="499"/>
                                          </p:stCondLst>
                                        </p:cTn>
                                        <p:tgtEl>
                                          <p:spTgt spid="6">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
                                            <p:txEl>
                                              <p:pRg st="4" end="4"/>
                                            </p:txEl>
                                          </p:spTgt>
                                        </p:tgtEl>
                                      </p:cBhvr>
                                    </p:animEffect>
                                    <p:set>
                                      <p:cBhvr>
                                        <p:cTn id="16" dur="1" fill="hold">
                                          <p:stCondLst>
                                            <p:cond delay="499"/>
                                          </p:stCondLst>
                                        </p:cTn>
                                        <p:tgtEl>
                                          <p:spTgt spid="6">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49488"/>
          </a:xfrm>
        </p:spPr>
        <p:txBody>
          <a:bodyPr>
            <a:normAutofit/>
          </a:bodyPr>
          <a:lstStyle/>
          <a:p>
            <a:r>
              <a:rPr lang="en-US" b="1" dirty="0">
                <a:latin typeface="+mn-lt"/>
                <a:ea typeface="+mn-ea"/>
                <a:cs typeface="+mn-cs"/>
              </a:rPr>
              <a:t>The War for Talent — A Battle for Employee Attraction and Retention</a:t>
            </a:r>
            <a:br>
              <a:rPr lang="en-US" b="1" dirty="0">
                <a:latin typeface="+mn-lt"/>
                <a:ea typeface="+mn-ea"/>
                <a:cs typeface="+mn-cs"/>
              </a:rPr>
            </a:br>
            <a:r>
              <a:rPr lang="en-US" sz="3600" b="1" i="1" dirty="0">
                <a:latin typeface="+mn-lt"/>
                <a:ea typeface="+mn-ea"/>
                <a:cs typeface="+mn-cs"/>
              </a:rPr>
              <a:t>Area Development Magazine, December 2018</a:t>
            </a:r>
          </a:p>
        </p:txBody>
      </p:sp>
      <p:sp>
        <p:nvSpPr>
          <p:cNvPr id="4" name="TextBox 3"/>
          <p:cNvSpPr txBox="1"/>
          <p:nvPr/>
        </p:nvSpPr>
        <p:spPr>
          <a:xfrm>
            <a:off x="2466109" y="3449782"/>
            <a:ext cx="7259782" cy="1569660"/>
          </a:xfrm>
          <a:prstGeom prst="rect">
            <a:avLst/>
          </a:prstGeom>
          <a:noFill/>
        </p:spPr>
        <p:txBody>
          <a:bodyPr wrap="square" rtlCol="0">
            <a:spAutoFit/>
          </a:bodyPr>
          <a:lstStyle/>
          <a:p>
            <a:pPr algn="ctr"/>
            <a:r>
              <a:rPr lang="en-US" sz="3200" dirty="0"/>
              <a:t>88% of millennials say they want to live in an urban environment within a close distance to their jobs. </a:t>
            </a:r>
          </a:p>
        </p:txBody>
      </p:sp>
    </p:spTree>
    <p:extLst>
      <p:ext uri="{BB962C8B-B14F-4D97-AF65-F5344CB8AC3E}">
        <p14:creationId xmlns:p14="http://schemas.microsoft.com/office/powerpoint/2010/main" val="39682553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49488"/>
          </a:xfrm>
        </p:spPr>
        <p:txBody>
          <a:bodyPr>
            <a:normAutofit/>
          </a:bodyPr>
          <a:lstStyle/>
          <a:p>
            <a:r>
              <a:rPr lang="en-US" b="1" dirty="0">
                <a:latin typeface="+mn-lt"/>
                <a:ea typeface="+mn-ea"/>
                <a:cs typeface="+mn-cs"/>
              </a:rPr>
              <a:t>The War for Talent — A Battle for Employee Attraction and Retention</a:t>
            </a:r>
            <a:br>
              <a:rPr lang="en-US" b="1" dirty="0">
                <a:latin typeface="+mn-lt"/>
                <a:ea typeface="+mn-ea"/>
                <a:cs typeface="+mn-cs"/>
              </a:rPr>
            </a:br>
            <a:r>
              <a:rPr lang="en-US" sz="3600" b="1" i="1" dirty="0">
                <a:latin typeface="+mn-lt"/>
                <a:ea typeface="+mn-ea"/>
                <a:cs typeface="+mn-cs"/>
              </a:rPr>
              <a:t>Area Development Magazine, December 2018</a:t>
            </a:r>
          </a:p>
        </p:txBody>
      </p:sp>
      <p:sp>
        <p:nvSpPr>
          <p:cNvPr id="4" name="TextBox 3"/>
          <p:cNvSpPr txBox="1"/>
          <p:nvPr/>
        </p:nvSpPr>
        <p:spPr>
          <a:xfrm>
            <a:off x="838200" y="3449782"/>
            <a:ext cx="10515600" cy="2062103"/>
          </a:xfrm>
          <a:prstGeom prst="rect">
            <a:avLst/>
          </a:prstGeom>
          <a:noFill/>
        </p:spPr>
        <p:txBody>
          <a:bodyPr wrap="square" rtlCol="0">
            <a:spAutoFit/>
          </a:bodyPr>
          <a:lstStyle/>
          <a:p>
            <a:pPr algn="ctr"/>
            <a:r>
              <a:rPr lang="en-US" sz="3200" dirty="0"/>
              <a:t>For employers, the future of their organizations depends a lot upon the location of the real estate that is selected because, for the foreseeable future, they know they will be competing for quality employees.</a:t>
            </a:r>
            <a:endParaRPr lang="en-US" sz="4800" dirty="0"/>
          </a:p>
        </p:txBody>
      </p:sp>
    </p:spTree>
    <p:extLst>
      <p:ext uri="{BB962C8B-B14F-4D97-AF65-F5344CB8AC3E}">
        <p14:creationId xmlns:p14="http://schemas.microsoft.com/office/powerpoint/2010/main" val="1647467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49488"/>
          </a:xfrm>
        </p:spPr>
        <p:txBody>
          <a:bodyPr>
            <a:normAutofit/>
          </a:bodyPr>
          <a:lstStyle/>
          <a:p>
            <a:r>
              <a:rPr lang="en-US" b="1" dirty="0">
                <a:latin typeface="+mn-lt"/>
                <a:ea typeface="+mn-ea"/>
                <a:cs typeface="+mn-cs"/>
              </a:rPr>
              <a:t>The War for Talent — A Battle for Employee Attraction and Retention</a:t>
            </a:r>
            <a:br>
              <a:rPr lang="en-US" b="1" dirty="0">
                <a:latin typeface="+mn-lt"/>
                <a:ea typeface="+mn-ea"/>
                <a:cs typeface="+mn-cs"/>
              </a:rPr>
            </a:br>
            <a:r>
              <a:rPr lang="en-US" sz="3600" b="1" i="1" dirty="0">
                <a:latin typeface="+mn-lt"/>
                <a:ea typeface="+mn-ea"/>
                <a:cs typeface="+mn-cs"/>
              </a:rPr>
              <a:t>Area Development Magazine, December 2018</a:t>
            </a:r>
          </a:p>
        </p:txBody>
      </p:sp>
      <p:sp>
        <p:nvSpPr>
          <p:cNvPr id="4" name="TextBox 3"/>
          <p:cNvSpPr txBox="1"/>
          <p:nvPr/>
        </p:nvSpPr>
        <p:spPr>
          <a:xfrm>
            <a:off x="838200" y="3449782"/>
            <a:ext cx="10515600" cy="1077218"/>
          </a:xfrm>
          <a:prstGeom prst="rect">
            <a:avLst/>
          </a:prstGeom>
          <a:noFill/>
        </p:spPr>
        <p:txBody>
          <a:bodyPr wrap="square" rtlCol="0">
            <a:spAutoFit/>
          </a:bodyPr>
          <a:lstStyle/>
          <a:p>
            <a:pPr algn="ctr"/>
            <a:r>
              <a:rPr lang="en-US" sz="3200" dirty="0"/>
              <a:t>In competing for college recruits, companies will hire first and figure out jobs for recruits later.</a:t>
            </a:r>
            <a:endParaRPr lang="en-US" sz="4800" dirty="0"/>
          </a:p>
        </p:txBody>
      </p:sp>
    </p:spTree>
    <p:extLst>
      <p:ext uri="{BB962C8B-B14F-4D97-AF65-F5344CB8AC3E}">
        <p14:creationId xmlns:p14="http://schemas.microsoft.com/office/powerpoint/2010/main" val="8928602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49488"/>
          </a:xfrm>
        </p:spPr>
        <p:txBody>
          <a:bodyPr>
            <a:normAutofit/>
          </a:bodyPr>
          <a:lstStyle/>
          <a:p>
            <a:r>
              <a:rPr lang="en-US" b="1" dirty="0">
                <a:latin typeface="+mn-lt"/>
                <a:ea typeface="+mn-ea"/>
                <a:cs typeface="+mn-cs"/>
              </a:rPr>
              <a:t>The War for Talent — A Battle for Employee Attraction and Retention</a:t>
            </a:r>
            <a:br>
              <a:rPr lang="en-US" b="1" dirty="0">
                <a:latin typeface="+mn-lt"/>
                <a:ea typeface="+mn-ea"/>
                <a:cs typeface="+mn-cs"/>
              </a:rPr>
            </a:br>
            <a:r>
              <a:rPr lang="en-US" sz="3600" b="1" i="1" dirty="0">
                <a:latin typeface="+mn-lt"/>
                <a:ea typeface="+mn-ea"/>
                <a:cs typeface="+mn-cs"/>
              </a:rPr>
              <a:t>Area Development Magazine, December 2018</a:t>
            </a:r>
          </a:p>
        </p:txBody>
      </p:sp>
      <p:sp>
        <p:nvSpPr>
          <p:cNvPr id="4" name="TextBox 3"/>
          <p:cNvSpPr txBox="1"/>
          <p:nvPr/>
        </p:nvSpPr>
        <p:spPr>
          <a:xfrm>
            <a:off x="838200" y="3449782"/>
            <a:ext cx="10515600" cy="1569660"/>
          </a:xfrm>
          <a:prstGeom prst="rect">
            <a:avLst/>
          </a:prstGeom>
          <a:noFill/>
        </p:spPr>
        <p:txBody>
          <a:bodyPr wrap="square" rtlCol="0">
            <a:spAutoFit/>
          </a:bodyPr>
          <a:lstStyle/>
          <a:p>
            <a:pPr algn="ctr"/>
            <a:r>
              <a:rPr lang="en-US" sz="3200" dirty="0"/>
              <a:t>Retention will become defined by compensation, culture, and creating a positive work environment that is reflected in a company’s sense of “place” or its location.</a:t>
            </a:r>
            <a:endParaRPr lang="en-US" sz="4800" dirty="0"/>
          </a:p>
        </p:txBody>
      </p:sp>
    </p:spTree>
    <p:extLst>
      <p:ext uri="{BB962C8B-B14F-4D97-AF65-F5344CB8AC3E}">
        <p14:creationId xmlns:p14="http://schemas.microsoft.com/office/powerpoint/2010/main" val="11605893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49488"/>
          </a:xfrm>
        </p:spPr>
        <p:txBody>
          <a:bodyPr>
            <a:normAutofit/>
          </a:bodyPr>
          <a:lstStyle/>
          <a:p>
            <a:r>
              <a:rPr lang="en-US" b="1" dirty="0">
                <a:latin typeface="+mn-lt"/>
                <a:ea typeface="+mn-ea"/>
                <a:cs typeface="+mn-cs"/>
              </a:rPr>
              <a:t>The War for Talent — A Battle for Employee Attraction and Retention</a:t>
            </a:r>
            <a:br>
              <a:rPr lang="en-US" b="1" dirty="0">
                <a:latin typeface="+mn-lt"/>
                <a:ea typeface="+mn-ea"/>
                <a:cs typeface="+mn-cs"/>
              </a:rPr>
            </a:br>
            <a:r>
              <a:rPr lang="en-US" sz="3600" b="1" i="1" dirty="0">
                <a:latin typeface="+mn-lt"/>
                <a:ea typeface="+mn-ea"/>
                <a:cs typeface="+mn-cs"/>
              </a:rPr>
              <a:t>Area Development Magazine, December 2018</a:t>
            </a:r>
          </a:p>
        </p:txBody>
      </p:sp>
      <p:sp>
        <p:nvSpPr>
          <p:cNvPr id="4" name="TextBox 3"/>
          <p:cNvSpPr txBox="1"/>
          <p:nvPr/>
        </p:nvSpPr>
        <p:spPr>
          <a:xfrm>
            <a:off x="838200" y="3449782"/>
            <a:ext cx="10515600" cy="2062103"/>
          </a:xfrm>
          <a:prstGeom prst="rect">
            <a:avLst/>
          </a:prstGeom>
          <a:noFill/>
        </p:spPr>
        <p:txBody>
          <a:bodyPr wrap="square" rtlCol="0">
            <a:spAutoFit/>
          </a:bodyPr>
          <a:lstStyle/>
          <a:p>
            <a:pPr algn="ctr"/>
            <a:r>
              <a:rPr lang="en-US" sz="3200" dirty="0"/>
              <a:t>Stakeholder collaboration between state and local government entities, academia, unions, and other organizations is the best way to tackle the skilled worker shortage.</a:t>
            </a:r>
            <a:endParaRPr lang="en-US" sz="4800" dirty="0"/>
          </a:p>
        </p:txBody>
      </p:sp>
    </p:spTree>
    <p:extLst>
      <p:ext uri="{BB962C8B-B14F-4D97-AF65-F5344CB8AC3E}">
        <p14:creationId xmlns:p14="http://schemas.microsoft.com/office/powerpoint/2010/main" val="4661255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49488"/>
          </a:xfrm>
        </p:spPr>
        <p:txBody>
          <a:bodyPr>
            <a:normAutofit/>
          </a:bodyPr>
          <a:lstStyle/>
          <a:p>
            <a:r>
              <a:rPr lang="en-US" b="1" dirty="0">
                <a:latin typeface="+mn-lt"/>
                <a:ea typeface="+mn-ea"/>
                <a:cs typeface="+mn-cs"/>
              </a:rPr>
              <a:t>The War for Talent — A Battle for Employee Attraction and Retention</a:t>
            </a:r>
            <a:br>
              <a:rPr lang="en-US" b="1" dirty="0">
                <a:latin typeface="+mn-lt"/>
                <a:ea typeface="+mn-ea"/>
                <a:cs typeface="+mn-cs"/>
              </a:rPr>
            </a:br>
            <a:r>
              <a:rPr lang="en-US" sz="3600" b="1" i="1" dirty="0">
                <a:latin typeface="+mn-lt"/>
                <a:ea typeface="+mn-ea"/>
                <a:cs typeface="+mn-cs"/>
              </a:rPr>
              <a:t>Area Development Magazine, December 2018</a:t>
            </a:r>
          </a:p>
        </p:txBody>
      </p:sp>
      <p:sp>
        <p:nvSpPr>
          <p:cNvPr id="4" name="TextBox 3"/>
          <p:cNvSpPr txBox="1"/>
          <p:nvPr/>
        </p:nvSpPr>
        <p:spPr>
          <a:xfrm>
            <a:off x="838200" y="3196505"/>
            <a:ext cx="10515600" cy="2554545"/>
          </a:xfrm>
          <a:prstGeom prst="rect">
            <a:avLst/>
          </a:prstGeom>
          <a:noFill/>
        </p:spPr>
        <p:txBody>
          <a:bodyPr wrap="square" rtlCol="0">
            <a:spAutoFit/>
          </a:bodyPr>
          <a:lstStyle/>
          <a:p>
            <a:pPr algn="ctr"/>
            <a:r>
              <a:rPr lang="en-US" sz="3200" dirty="0"/>
              <a:t>In the early stages…the location decision becomes more about site elimination. Eliminating sites will be based on…quantity and quality of the workforce…logistics/transportation, utility infrastructure, energy costs, taxes, permitting, regulatory climate, and quality of life. </a:t>
            </a:r>
            <a:endParaRPr lang="en-US" sz="4800" dirty="0"/>
          </a:p>
        </p:txBody>
      </p:sp>
    </p:spTree>
    <p:extLst>
      <p:ext uri="{BB962C8B-B14F-4D97-AF65-F5344CB8AC3E}">
        <p14:creationId xmlns:p14="http://schemas.microsoft.com/office/powerpoint/2010/main" val="37881490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49488"/>
          </a:xfrm>
        </p:spPr>
        <p:txBody>
          <a:bodyPr>
            <a:normAutofit/>
          </a:bodyPr>
          <a:lstStyle/>
          <a:p>
            <a:r>
              <a:rPr lang="en-US" b="1" dirty="0">
                <a:latin typeface="+mn-lt"/>
                <a:ea typeface="+mn-ea"/>
                <a:cs typeface="+mn-cs"/>
              </a:rPr>
              <a:t>The War for Talent — A Battle for Employee Attraction and Retention</a:t>
            </a:r>
            <a:br>
              <a:rPr lang="en-US" b="1" dirty="0">
                <a:latin typeface="+mn-lt"/>
                <a:ea typeface="+mn-ea"/>
                <a:cs typeface="+mn-cs"/>
              </a:rPr>
            </a:br>
            <a:r>
              <a:rPr lang="en-US" sz="3600" b="1" i="1" dirty="0">
                <a:latin typeface="+mn-lt"/>
                <a:ea typeface="+mn-ea"/>
                <a:cs typeface="+mn-cs"/>
              </a:rPr>
              <a:t>Area Development Magazine, December 2018</a:t>
            </a:r>
          </a:p>
        </p:txBody>
      </p:sp>
      <p:sp>
        <p:nvSpPr>
          <p:cNvPr id="4" name="TextBox 3"/>
          <p:cNvSpPr txBox="1"/>
          <p:nvPr/>
        </p:nvSpPr>
        <p:spPr>
          <a:xfrm>
            <a:off x="838200" y="3449782"/>
            <a:ext cx="10515600" cy="1077218"/>
          </a:xfrm>
          <a:prstGeom prst="rect">
            <a:avLst/>
          </a:prstGeom>
          <a:noFill/>
        </p:spPr>
        <p:txBody>
          <a:bodyPr wrap="square" rtlCol="0">
            <a:spAutoFit/>
          </a:bodyPr>
          <a:lstStyle/>
          <a:p>
            <a:pPr algn="ctr"/>
            <a:r>
              <a:rPr lang="en-US" sz="3200" dirty="0"/>
              <a:t>However, labor is often the No. 1 factor companies consider during the site selection process. </a:t>
            </a:r>
            <a:endParaRPr lang="en-US" sz="4800" dirty="0"/>
          </a:p>
        </p:txBody>
      </p:sp>
    </p:spTree>
    <p:extLst>
      <p:ext uri="{BB962C8B-B14F-4D97-AF65-F5344CB8AC3E}">
        <p14:creationId xmlns:p14="http://schemas.microsoft.com/office/powerpoint/2010/main" val="2475475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Regional Collaboration Strategies and Success Stories</a:t>
            </a:r>
            <a:endParaRPr lang="en-US" sz="2000" i="1" dirty="0"/>
          </a:p>
        </p:txBody>
      </p:sp>
      <p:sp>
        <p:nvSpPr>
          <p:cNvPr id="6" name="TextBox 5"/>
          <p:cNvSpPr txBox="1"/>
          <p:nvPr/>
        </p:nvSpPr>
        <p:spPr>
          <a:xfrm>
            <a:off x="1802921" y="1992702"/>
            <a:ext cx="8686800" cy="1446550"/>
          </a:xfrm>
          <a:prstGeom prst="rect">
            <a:avLst/>
          </a:prstGeom>
          <a:noFill/>
        </p:spPr>
        <p:txBody>
          <a:bodyPr wrap="square" rtlCol="0">
            <a:spAutoFit/>
          </a:bodyPr>
          <a:lstStyle/>
          <a:p>
            <a:pPr algn="ctr"/>
            <a:r>
              <a:rPr lang="en-US" sz="4400" b="1" dirty="0"/>
              <a:t>Regional Collaboration Strategies and Success Stories</a:t>
            </a:r>
          </a:p>
        </p:txBody>
      </p:sp>
    </p:spTree>
    <p:extLst>
      <p:ext uri="{BB962C8B-B14F-4D97-AF65-F5344CB8AC3E}">
        <p14:creationId xmlns:p14="http://schemas.microsoft.com/office/powerpoint/2010/main" val="31199672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Regional Collaboration Strategies and Success Stories</a:t>
            </a:r>
            <a:endParaRPr lang="en-US" sz="2000" i="1" dirty="0"/>
          </a:p>
        </p:txBody>
      </p:sp>
      <p:sp>
        <p:nvSpPr>
          <p:cNvPr id="6" name="TextBox 5"/>
          <p:cNvSpPr txBox="1"/>
          <p:nvPr/>
        </p:nvSpPr>
        <p:spPr>
          <a:xfrm>
            <a:off x="1752600" y="1992702"/>
            <a:ext cx="8686800" cy="2923877"/>
          </a:xfrm>
          <a:prstGeom prst="rect">
            <a:avLst/>
          </a:prstGeom>
          <a:noFill/>
        </p:spPr>
        <p:txBody>
          <a:bodyPr wrap="square" rtlCol="0">
            <a:spAutoFit/>
          </a:bodyPr>
          <a:lstStyle/>
          <a:p>
            <a:pPr algn="ctr"/>
            <a:r>
              <a:rPr lang="en-US" sz="4000" b="1" dirty="0"/>
              <a:t>The </a:t>
            </a:r>
            <a:r>
              <a:rPr lang="en-US" sz="4000" b="1" dirty="0" err="1"/>
              <a:t>Borderplex</a:t>
            </a:r>
            <a:r>
              <a:rPr lang="en-US" sz="4000" b="1" dirty="0"/>
              <a:t> Alliance in Texas, New Mexico and Juarez</a:t>
            </a:r>
          </a:p>
          <a:p>
            <a:pPr algn="ctr"/>
            <a:endParaRPr lang="en-US" sz="4000" b="1" dirty="0"/>
          </a:p>
          <a:p>
            <a:pPr algn="ctr"/>
            <a:r>
              <a:rPr lang="en-US" sz="3200" i="1" dirty="0"/>
              <a:t>“The time is right for regional collaboration, but that door will not be open forever.”</a:t>
            </a:r>
          </a:p>
        </p:txBody>
      </p:sp>
    </p:spTree>
    <p:extLst>
      <p:ext uri="{BB962C8B-B14F-4D97-AF65-F5344CB8AC3E}">
        <p14:creationId xmlns:p14="http://schemas.microsoft.com/office/powerpoint/2010/main" val="3457161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747490" y="6206591"/>
            <a:ext cx="3115433" cy="461248"/>
            <a:chOff x="954860" y="227714"/>
            <a:chExt cx="10495369" cy="1317865"/>
          </a:xfrm>
        </p:grpSpPr>
        <p:sp>
          <p:nvSpPr>
            <p:cNvPr id="4" name="Rectangle 3"/>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
        <p:nvSpPr>
          <p:cNvPr id="3" name="Title 2"/>
          <p:cNvSpPr>
            <a:spLocks noGrp="1"/>
          </p:cNvSpPr>
          <p:nvPr>
            <p:ph type="title"/>
          </p:nvPr>
        </p:nvSpPr>
        <p:spPr>
          <a:xfrm>
            <a:off x="971203" y="2626187"/>
            <a:ext cx="10515600" cy="1325563"/>
          </a:xfrm>
        </p:spPr>
        <p:txBody>
          <a:bodyPr/>
          <a:lstStyle/>
          <a:p>
            <a:r>
              <a:rPr lang="en-US" dirty="0"/>
              <a:t>Regional Demographics &amp; Labor Force </a:t>
            </a:r>
          </a:p>
        </p:txBody>
      </p:sp>
    </p:spTree>
    <p:extLst>
      <p:ext uri="{BB962C8B-B14F-4D97-AF65-F5344CB8AC3E}">
        <p14:creationId xmlns:p14="http://schemas.microsoft.com/office/powerpoint/2010/main" val="866747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Regional Collaboration Strategies and Success Stories</a:t>
            </a:r>
            <a:endParaRPr lang="en-US" sz="2000" i="1" dirty="0"/>
          </a:p>
        </p:txBody>
      </p:sp>
      <p:sp>
        <p:nvSpPr>
          <p:cNvPr id="6" name="TextBox 5"/>
          <p:cNvSpPr txBox="1"/>
          <p:nvPr/>
        </p:nvSpPr>
        <p:spPr>
          <a:xfrm>
            <a:off x="1752600" y="1992702"/>
            <a:ext cx="8686800" cy="707886"/>
          </a:xfrm>
          <a:prstGeom prst="rect">
            <a:avLst/>
          </a:prstGeom>
          <a:noFill/>
        </p:spPr>
        <p:txBody>
          <a:bodyPr wrap="square" rtlCol="0">
            <a:spAutoFit/>
          </a:bodyPr>
          <a:lstStyle/>
          <a:p>
            <a:pPr algn="ctr"/>
            <a:r>
              <a:rPr lang="en-US" sz="4000" b="1" dirty="0"/>
              <a:t>Volkswagen in East Tennessee</a:t>
            </a:r>
          </a:p>
        </p:txBody>
      </p:sp>
      <p:sp>
        <p:nvSpPr>
          <p:cNvPr id="3" name="TextBox 2"/>
          <p:cNvSpPr txBox="1"/>
          <p:nvPr/>
        </p:nvSpPr>
        <p:spPr>
          <a:xfrm>
            <a:off x="1379621" y="3031958"/>
            <a:ext cx="9432758" cy="2062103"/>
          </a:xfrm>
          <a:prstGeom prst="rect">
            <a:avLst/>
          </a:prstGeom>
          <a:noFill/>
        </p:spPr>
        <p:txBody>
          <a:bodyPr wrap="square" rtlCol="0">
            <a:spAutoFit/>
          </a:bodyPr>
          <a:lstStyle/>
          <a:p>
            <a:pPr algn="ctr"/>
            <a:r>
              <a:rPr lang="en-US" sz="3200" i="1" dirty="0"/>
              <a:t>“When you’re playing at the level of a company like Volkswagen, there is an expectation that you can connect them to a workforce that is skilled and ready”</a:t>
            </a:r>
          </a:p>
          <a:p>
            <a:pPr algn="ctr"/>
            <a:r>
              <a:rPr lang="en-US" sz="3200" b="1" i="1" dirty="0"/>
              <a:t>-Ron Littlefield, Mayor of Chattanooga</a:t>
            </a:r>
          </a:p>
        </p:txBody>
      </p:sp>
    </p:spTree>
    <p:extLst>
      <p:ext uri="{BB962C8B-B14F-4D97-AF65-F5344CB8AC3E}">
        <p14:creationId xmlns:p14="http://schemas.microsoft.com/office/powerpoint/2010/main" val="34286647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Regional Collaboration Strategies and Success Stories</a:t>
            </a:r>
            <a:endParaRPr lang="en-US" sz="2000" i="1" dirty="0"/>
          </a:p>
        </p:txBody>
      </p:sp>
      <p:sp>
        <p:nvSpPr>
          <p:cNvPr id="6" name="TextBox 5"/>
          <p:cNvSpPr txBox="1"/>
          <p:nvPr/>
        </p:nvSpPr>
        <p:spPr>
          <a:xfrm>
            <a:off x="1752600" y="1992702"/>
            <a:ext cx="8686800" cy="707886"/>
          </a:xfrm>
          <a:prstGeom prst="rect">
            <a:avLst/>
          </a:prstGeom>
          <a:noFill/>
        </p:spPr>
        <p:txBody>
          <a:bodyPr wrap="square" rtlCol="0">
            <a:spAutoFit/>
          </a:bodyPr>
          <a:lstStyle/>
          <a:p>
            <a:pPr algn="ctr"/>
            <a:r>
              <a:rPr lang="en-US" sz="4000" b="1" dirty="0"/>
              <a:t>The Itasca Project in Minnesota</a:t>
            </a:r>
          </a:p>
        </p:txBody>
      </p:sp>
      <p:sp>
        <p:nvSpPr>
          <p:cNvPr id="3" name="TextBox 2"/>
          <p:cNvSpPr txBox="1"/>
          <p:nvPr/>
        </p:nvSpPr>
        <p:spPr>
          <a:xfrm>
            <a:off x="625642" y="3048000"/>
            <a:ext cx="11004884" cy="1077218"/>
          </a:xfrm>
          <a:prstGeom prst="rect">
            <a:avLst/>
          </a:prstGeom>
          <a:noFill/>
        </p:spPr>
        <p:txBody>
          <a:bodyPr wrap="square" rtlCol="0">
            <a:spAutoFit/>
          </a:bodyPr>
          <a:lstStyle/>
          <a:p>
            <a:pPr algn="ctr"/>
            <a:r>
              <a:rPr lang="en-US" sz="3200" i="1" dirty="0"/>
              <a:t>An employer-led civic alliance focused on building a thriving economy and improved quality of life.</a:t>
            </a:r>
            <a:endParaRPr lang="en-US" i="1" dirty="0"/>
          </a:p>
        </p:txBody>
      </p:sp>
    </p:spTree>
    <p:extLst>
      <p:ext uri="{BB962C8B-B14F-4D97-AF65-F5344CB8AC3E}">
        <p14:creationId xmlns:p14="http://schemas.microsoft.com/office/powerpoint/2010/main" val="5007563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91706"/>
          </a:xfrm>
          <a:solidFill>
            <a:schemeClr val="bg1">
              <a:lumMod val="85000"/>
            </a:schemeClr>
          </a:solidFill>
        </p:spPr>
        <p:txBody>
          <a:bodyPr>
            <a:normAutofit fontScale="90000"/>
          </a:bodyPr>
          <a:lstStyle/>
          <a:p>
            <a:r>
              <a:rPr lang="en-US" b="1" dirty="0"/>
              <a:t>A REGIONAL IDENTITY</a:t>
            </a:r>
            <a:r>
              <a:rPr lang="en-US" sz="2400" b="1" i="1" dirty="0"/>
              <a:t> </a:t>
            </a:r>
            <a:r>
              <a:rPr lang="en-US" sz="2400" i="1" dirty="0"/>
              <a:t>– Regional Collaboration Strategies and Success Stories</a:t>
            </a:r>
            <a:endParaRPr lang="en-US" sz="2000" i="1" dirty="0"/>
          </a:p>
        </p:txBody>
      </p:sp>
      <p:sp>
        <p:nvSpPr>
          <p:cNvPr id="6" name="TextBox 5"/>
          <p:cNvSpPr txBox="1"/>
          <p:nvPr/>
        </p:nvSpPr>
        <p:spPr>
          <a:xfrm>
            <a:off x="1752600" y="1992702"/>
            <a:ext cx="8686800" cy="707886"/>
          </a:xfrm>
          <a:prstGeom prst="rect">
            <a:avLst/>
          </a:prstGeom>
          <a:noFill/>
        </p:spPr>
        <p:txBody>
          <a:bodyPr wrap="square" rtlCol="0">
            <a:spAutoFit/>
          </a:bodyPr>
          <a:lstStyle/>
          <a:p>
            <a:pPr algn="ctr"/>
            <a:r>
              <a:rPr lang="en-US" sz="4000" b="1" dirty="0"/>
              <a:t>The Itasca Project in Minnesota</a:t>
            </a:r>
          </a:p>
        </p:txBody>
      </p:sp>
      <p:sp>
        <p:nvSpPr>
          <p:cNvPr id="3" name="TextBox 2"/>
          <p:cNvSpPr txBox="1"/>
          <p:nvPr/>
        </p:nvSpPr>
        <p:spPr>
          <a:xfrm>
            <a:off x="625642" y="3048000"/>
            <a:ext cx="11004884" cy="2616101"/>
          </a:xfrm>
          <a:prstGeom prst="rect">
            <a:avLst/>
          </a:prstGeom>
          <a:noFill/>
        </p:spPr>
        <p:txBody>
          <a:bodyPr wrap="square" rtlCol="0">
            <a:spAutoFit/>
          </a:bodyPr>
          <a:lstStyle/>
          <a:p>
            <a:pPr algn="ctr"/>
            <a:r>
              <a:rPr lang="en-US" sz="3200" b="1" dirty="0"/>
              <a:t>Calculating the ROI of Transit Investment (2010-2012)</a:t>
            </a:r>
          </a:p>
          <a:p>
            <a:endParaRPr lang="en-US" dirty="0"/>
          </a:p>
          <a:p>
            <a:pPr algn="ctr"/>
            <a:r>
              <a:rPr lang="en-US" sz="3200" i="1" dirty="0"/>
              <a:t>This Itasca Project task force sought to understand the expected economic return on regional transit investments in order to inform the regional conversation on transit expansion.</a:t>
            </a:r>
          </a:p>
          <a:p>
            <a:endParaRPr lang="en-US" dirty="0"/>
          </a:p>
        </p:txBody>
      </p:sp>
    </p:spTree>
    <p:extLst>
      <p:ext uri="{BB962C8B-B14F-4D97-AF65-F5344CB8AC3E}">
        <p14:creationId xmlns:p14="http://schemas.microsoft.com/office/powerpoint/2010/main" val="24991486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520" y="734291"/>
            <a:ext cx="5715000" cy="4236388"/>
          </a:xfrm>
          <a:prstGeom prst="rect">
            <a:avLst/>
          </a:prstGeom>
        </p:spPr>
      </p:pic>
      <p:sp>
        <p:nvSpPr>
          <p:cNvPr id="2" name="TextBox 1"/>
          <p:cNvSpPr txBox="1"/>
          <p:nvPr/>
        </p:nvSpPr>
        <p:spPr>
          <a:xfrm>
            <a:off x="6252657" y="1299411"/>
            <a:ext cx="6372480" cy="3536353"/>
          </a:xfrm>
          <a:prstGeom prst="rect">
            <a:avLst/>
          </a:prstGeom>
          <a:noFill/>
        </p:spPr>
        <p:txBody>
          <a:bodyPr wrap="square" rtlCol="0">
            <a:spAutoFit/>
          </a:bodyPr>
          <a:lstStyle/>
          <a:p>
            <a:pPr marL="571500" indent="-571500">
              <a:lnSpc>
                <a:spcPct val="150000"/>
              </a:lnSpc>
              <a:spcAft>
                <a:spcPts val="1800"/>
              </a:spcAft>
              <a:buFont typeface="Arial" panose="020B0604020202020204" pitchFamily="34" charset="0"/>
              <a:buChar char="•"/>
            </a:pPr>
            <a:r>
              <a:rPr lang="en-US" sz="4000" dirty="0"/>
              <a:t>Regional identity</a:t>
            </a:r>
          </a:p>
          <a:p>
            <a:pPr marL="571500" indent="-571500">
              <a:spcAft>
                <a:spcPts val="1800"/>
              </a:spcAft>
              <a:buFont typeface="Arial" panose="020B0604020202020204" pitchFamily="34" charset="0"/>
              <a:buChar char="•"/>
            </a:pPr>
            <a:r>
              <a:rPr lang="en-US" sz="4000" dirty="0"/>
              <a:t>Cross-disciplinary partnerships</a:t>
            </a:r>
          </a:p>
          <a:p>
            <a:pPr marL="571500" indent="-571500">
              <a:lnSpc>
                <a:spcPct val="150000"/>
              </a:lnSpc>
              <a:spcAft>
                <a:spcPts val="1800"/>
              </a:spcAft>
              <a:buFont typeface="Arial" panose="020B0604020202020204" pitchFamily="34" charset="0"/>
              <a:buChar char="•"/>
            </a:pPr>
            <a:r>
              <a:rPr lang="en-US" sz="4000" dirty="0"/>
              <a:t>Business-led strategies</a:t>
            </a:r>
          </a:p>
        </p:txBody>
      </p:sp>
    </p:spTree>
    <p:extLst>
      <p:ext uri="{BB962C8B-B14F-4D97-AF65-F5344CB8AC3E}">
        <p14:creationId xmlns:p14="http://schemas.microsoft.com/office/powerpoint/2010/main" val="35248663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747490" y="6206591"/>
            <a:ext cx="3115433" cy="461248"/>
            <a:chOff x="954860" y="227714"/>
            <a:chExt cx="10495369" cy="1317865"/>
          </a:xfrm>
        </p:grpSpPr>
        <p:sp>
          <p:nvSpPr>
            <p:cNvPr id="4" name="Rectangle 3"/>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
        <p:nvSpPr>
          <p:cNvPr id="3" name="Rectangle 2"/>
          <p:cNvSpPr/>
          <p:nvPr/>
        </p:nvSpPr>
        <p:spPr>
          <a:xfrm>
            <a:off x="232612" y="1637717"/>
            <a:ext cx="11492748" cy="2862322"/>
          </a:xfrm>
          <a:prstGeom prst="rect">
            <a:avLst/>
          </a:prstGeom>
        </p:spPr>
        <p:txBody>
          <a:bodyPr wrap="square">
            <a:spAutoFit/>
          </a:bodyPr>
          <a:lstStyle/>
          <a:p>
            <a:pPr algn="ctr"/>
            <a:r>
              <a:rPr lang="en-US" sz="6000" b="1" dirty="0">
                <a:latin typeface="Adobe Devanagari" panose="02040503050201020203" pitchFamily="18" charset="0"/>
                <a:cs typeface="Adobe Devanagari" panose="02040503050201020203" pitchFamily="18" charset="0"/>
              </a:rPr>
              <a:t>Dr. Ron Liss</a:t>
            </a:r>
          </a:p>
          <a:p>
            <a:pPr algn="ctr"/>
            <a:r>
              <a:rPr lang="en-US" sz="6000" b="1" dirty="0">
                <a:latin typeface="Adobe Devanagari" panose="02040503050201020203" pitchFamily="18" charset="0"/>
                <a:cs typeface="Adobe Devanagari" panose="02040503050201020203" pitchFamily="18" charset="0"/>
              </a:rPr>
              <a:t>Yavapai College Vice President </a:t>
            </a:r>
          </a:p>
          <a:p>
            <a:pPr algn="ctr"/>
            <a:r>
              <a:rPr lang="en-US" sz="6000" b="1" dirty="0">
                <a:latin typeface="Adobe Devanagari" panose="02040503050201020203" pitchFamily="18" charset="0"/>
                <a:cs typeface="Adobe Devanagari" panose="02040503050201020203" pitchFamily="18" charset="0"/>
              </a:rPr>
              <a:t>Instruction and Student Development</a:t>
            </a:r>
          </a:p>
        </p:txBody>
      </p:sp>
    </p:spTree>
    <p:extLst>
      <p:ext uri="{BB962C8B-B14F-4D97-AF65-F5344CB8AC3E}">
        <p14:creationId xmlns:p14="http://schemas.microsoft.com/office/powerpoint/2010/main" val="18019532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747490" y="6206591"/>
            <a:ext cx="3115433" cy="461248"/>
            <a:chOff x="954860" y="227714"/>
            <a:chExt cx="10495369" cy="1317865"/>
          </a:xfrm>
        </p:grpSpPr>
        <p:sp>
          <p:nvSpPr>
            <p:cNvPr id="4" name="Rectangle 3"/>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
        <p:nvSpPr>
          <p:cNvPr id="2" name="Rectangle 1"/>
          <p:cNvSpPr/>
          <p:nvPr/>
        </p:nvSpPr>
        <p:spPr>
          <a:xfrm>
            <a:off x="3060395" y="2249014"/>
            <a:ext cx="6282489" cy="1938992"/>
          </a:xfrm>
          <a:prstGeom prst="rect">
            <a:avLst/>
          </a:prstGeom>
        </p:spPr>
        <p:txBody>
          <a:bodyPr wrap="none">
            <a:spAutoFit/>
          </a:bodyPr>
          <a:lstStyle/>
          <a:p>
            <a:r>
              <a:rPr lang="en-US" sz="12000" dirty="0">
                <a:latin typeface="Adobe Devanagari" panose="02040503050201020203" pitchFamily="18" charset="0"/>
                <a:cs typeface="Adobe Devanagari" panose="02040503050201020203" pitchFamily="18" charset="0"/>
              </a:rPr>
              <a:t>Next Steps</a:t>
            </a:r>
          </a:p>
        </p:txBody>
      </p:sp>
    </p:spTree>
    <p:extLst>
      <p:ext uri="{BB962C8B-B14F-4D97-AF65-F5344CB8AC3E}">
        <p14:creationId xmlns:p14="http://schemas.microsoft.com/office/powerpoint/2010/main" val="9347339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p:txBody>
          <a:bodyPr/>
          <a:lstStyle/>
          <a:p>
            <a:r>
              <a:rPr lang="en-ZA" dirty="0">
                <a:latin typeface="Adobe Devanagari" panose="02040503050201020203" pitchFamily="18" charset="0"/>
                <a:cs typeface="Adobe Devanagari" panose="02040503050201020203" pitchFamily="18" charset="0"/>
              </a:rPr>
              <a:t>Thank You</a:t>
            </a: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p:txBody>
          <a:bodyPr>
            <a:normAutofit fontScale="70000" lnSpcReduction="20000"/>
          </a:bodyPr>
          <a:lstStyle/>
          <a:p>
            <a:r>
              <a:rPr lang="en-ZA" dirty="0"/>
              <a:t>Richard Hernandez</a:t>
            </a:r>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85495" y="4006655"/>
            <a:ext cx="218900" cy="218900"/>
          </a:xfrm>
          <a:prstGeom prst="rect">
            <a:avLst/>
          </a:prstGeom>
        </p:spPr>
      </p:pic>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p:txBody>
          <a:bodyPr>
            <a:normAutofit fontScale="70000" lnSpcReduction="20000"/>
          </a:bodyPr>
          <a:lstStyle/>
          <a:p>
            <a:r>
              <a:rPr lang="en-ZA" dirty="0"/>
              <a:t>(928) 776-7332</a:t>
            </a:r>
          </a:p>
        </p:txBody>
      </p:sp>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85495" y="4355103"/>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p:txBody>
          <a:bodyPr>
            <a:normAutofit fontScale="62500" lnSpcReduction="20000"/>
          </a:bodyPr>
          <a:lstStyle/>
          <a:p>
            <a:r>
              <a:rPr lang="en-ZA" dirty="0"/>
              <a:t>richard.hernandez@yc.edu</a:t>
            </a:r>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485495" y="4703551"/>
            <a:ext cx="218900" cy="218900"/>
          </a:xfrm>
          <a:prstGeom prst="rect">
            <a:avLst/>
          </a:prstGeom>
        </p:spPr>
      </p:pic>
      <p:sp>
        <p:nvSpPr>
          <p:cNvPr id="16" name="Text Placeholder 15">
            <a:extLst>
              <a:ext uri="{FF2B5EF4-FFF2-40B4-BE49-F238E27FC236}">
                <a16:creationId xmlns:a16="http://schemas.microsoft.com/office/drawing/2014/main" id="{FD8A1232-50A8-4535-AAF9-7F4180EAA0DD}"/>
              </a:ext>
            </a:extLst>
          </p:cNvPr>
          <p:cNvSpPr>
            <a:spLocks noGrp="1"/>
          </p:cNvSpPr>
          <p:nvPr>
            <p:ph type="body" sz="quarter" idx="18"/>
          </p:nvPr>
        </p:nvSpPr>
        <p:spPr/>
        <p:txBody>
          <a:bodyPr>
            <a:normAutofit fontScale="70000" lnSpcReduction="20000"/>
          </a:bodyPr>
          <a:lstStyle/>
          <a:p>
            <a:r>
              <a:rPr lang="en-ZA" dirty="0"/>
              <a:t>www.yc.edu/redc</a:t>
            </a:r>
          </a:p>
        </p:txBody>
      </p:sp>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472552" y="5040763"/>
            <a:ext cx="244786" cy="244786"/>
          </a:xfrm>
          <a:prstGeom prst="rect">
            <a:avLst/>
          </a:prstGeom>
        </p:spPr>
      </p:pic>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20"/>
          </p:nvPr>
        </p:nvSpPr>
        <p:spPr/>
        <p:txBody>
          <a:bodyPr/>
          <a:lstStyle/>
          <a:p>
            <a:fld id="{19B51A1E-902D-48AF-9020-955120F399B6}" type="slidenum">
              <a:rPr lang="en-ZA" smtClean="0"/>
              <a:pPr/>
              <a:t>66</a:t>
            </a:fld>
            <a:endParaRPr lang="en-ZA" dirty="0"/>
          </a:p>
        </p:txBody>
      </p:sp>
      <p:sp>
        <p:nvSpPr>
          <p:cNvPr id="2" name="Rectangle 1"/>
          <p:cNvSpPr/>
          <p:nvPr/>
        </p:nvSpPr>
        <p:spPr>
          <a:xfrm>
            <a:off x="9780102" y="6371351"/>
            <a:ext cx="1979898"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28046" y="5950107"/>
            <a:ext cx="1484010" cy="827487"/>
          </a:xfrm>
          <a:prstGeom prst="rect">
            <a:avLst/>
          </a:prstGeom>
        </p:spPr>
      </p:pic>
    </p:spTree>
    <p:extLst>
      <p:ext uri="{BB962C8B-B14F-4D97-AF65-F5344CB8AC3E}">
        <p14:creationId xmlns:p14="http://schemas.microsoft.com/office/powerpoint/2010/main" val="22416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Yavapai County Population</a:t>
            </a:r>
          </a:p>
        </p:txBody>
      </p:sp>
      <p:pic>
        <p:nvPicPr>
          <p:cNvPr id="6" name="Picture 5"/>
          <p:cNvPicPr/>
          <p:nvPr/>
        </p:nvPicPr>
        <p:blipFill>
          <a:blip r:embed="rId2"/>
          <a:stretch>
            <a:fillRect/>
          </a:stretch>
        </p:blipFill>
        <p:spPr>
          <a:xfrm>
            <a:off x="656706" y="1504604"/>
            <a:ext cx="6284421" cy="5163235"/>
          </a:xfrm>
          <a:prstGeom prst="rect">
            <a:avLst/>
          </a:prstGeom>
        </p:spPr>
      </p:pic>
      <p:pic>
        <p:nvPicPr>
          <p:cNvPr id="3" name="Picture 2"/>
          <p:cNvPicPr>
            <a:picLocks noChangeAspect="1"/>
          </p:cNvPicPr>
          <p:nvPr/>
        </p:nvPicPr>
        <p:blipFill>
          <a:blip r:embed="rId3"/>
          <a:stretch>
            <a:fillRect/>
          </a:stretch>
        </p:blipFill>
        <p:spPr>
          <a:xfrm>
            <a:off x="7697585" y="1857894"/>
            <a:ext cx="2776279" cy="3289166"/>
          </a:xfrm>
          <a:prstGeom prst="rect">
            <a:avLst/>
          </a:prstGeom>
        </p:spPr>
      </p:pic>
      <p:grpSp>
        <p:nvGrpSpPr>
          <p:cNvPr id="5" name="Group 4"/>
          <p:cNvGrpSpPr/>
          <p:nvPr/>
        </p:nvGrpSpPr>
        <p:grpSpPr>
          <a:xfrm>
            <a:off x="8747490" y="6206591"/>
            <a:ext cx="3115433" cy="461248"/>
            <a:chOff x="954860" y="227714"/>
            <a:chExt cx="10495369" cy="1317865"/>
          </a:xfrm>
        </p:grpSpPr>
        <p:sp>
          <p:nvSpPr>
            <p:cNvPr id="7" name="Rectangle 6"/>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
        <p:nvSpPr>
          <p:cNvPr id="9" name="TextBox 8"/>
          <p:cNvSpPr txBox="1"/>
          <p:nvPr/>
        </p:nvSpPr>
        <p:spPr>
          <a:xfrm>
            <a:off x="2600430" y="6529339"/>
            <a:ext cx="2396972" cy="276999"/>
          </a:xfrm>
          <a:prstGeom prst="rect">
            <a:avLst/>
          </a:prstGeom>
          <a:solidFill>
            <a:schemeClr val="bg1"/>
          </a:solidFill>
        </p:spPr>
        <p:txBody>
          <a:bodyPr wrap="square" rtlCol="0">
            <a:spAutoFit/>
          </a:bodyPr>
          <a:lstStyle/>
          <a:p>
            <a:r>
              <a:rPr lang="en-US" sz="1200" dirty="0"/>
              <a:t>Source: EASI Analytics, Inc., 2018</a:t>
            </a:r>
          </a:p>
        </p:txBody>
      </p:sp>
    </p:spTree>
    <p:extLst>
      <p:ext uri="{BB962C8B-B14F-4D97-AF65-F5344CB8AC3E}">
        <p14:creationId xmlns:p14="http://schemas.microsoft.com/office/powerpoint/2010/main" val="1943448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a:t>
            </a:r>
          </a:p>
        </p:txBody>
      </p:sp>
      <p:pic>
        <p:nvPicPr>
          <p:cNvPr id="7" name="Content Placeholder 6"/>
          <p:cNvPicPr>
            <a:picLocks noGrp="1" noChangeAspect="1"/>
          </p:cNvPicPr>
          <p:nvPr>
            <p:ph sz="half" idx="1"/>
          </p:nvPr>
        </p:nvPicPr>
        <p:blipFill>
          <a:blip r:embed="rId2"/>
          <a:stretch>
            <a:fillRect/>
          </a:stretch>
        </p:blipFill>
        <p:spPr>
          <a:xfrm>
            <a:off x="520083" y="2372009"/>
            <a:ext cx="4805253" cy="3031550"/>
          </a:xfrm>
          <a:prstGeom prst="rect">
            <a:avLst/>
          </a:prstGeom>
        </p:spPr>
      </p:pic>
      <p:grpSp>
        <p:nvGrpSpPr>
          <p:cNvPr id="8" name="Group 7"/>
          <p:cNvGrpSpPr/>
          <p:nvPr/>
        </p:nvGrpSpPr>
        <p:grpSpPr>
          <a:xfrm>
            <a:off x="8747490" y="6206591"/>
            <a:ext cx="3115433" cy="461248"/>
            <a:chOff x="954860" y="227714"/>
            <a:chExt cx="10495369" cy="1317865"/>
          </a:xfrm>
        </p:grpSpPr>
        <p:sp>
          <p:nvSpPr>
            <p:cNvPr id="9" name="Rectangle 8"/>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pic>
        <p:nvPicPr>
          <p:cNvPr id="5" name="Content Placeholder 4"/>
          <p:cNvPicPr>
            <a:picLocks noGrp="1" noChangeAspect="1"/>
          </p:cNvPicPr>
          <p:nvPr>
            <p:ph sz="half" idx="2"/>
          </p:nvPr>
        </p:nvPicPr>
        <p:blipFill>
          <a:blip r:embed="rId4"/>
          <a:stretch>
            <a:fillRect/>
          </a:stretch>
        </p:blipFill>
        <p:spPr>
          <a:xfrm>
            <a:off x="5441011" y="1762298"/>
            <a:ext cx="6313185" cy="4255040"/>
          </a:xfrm>
          <a:prstGeom prst="rect">
            <a:avLst/>
          </a:prstGeom>
        </p:spPr>
      </p:pic>
      <p:sp>
        <p:nvSpPr>
          <p:cNvPr id="6" name="TextBox 5"/>
          <p:cNvSpPr txBox="1"/>
          <p:nvPr/>
        </p:nvSpPr>
        <p:spPr>
          <a:xfrm>
            <a:off x="399011" y="6334298"/>
            <a:ext cx="7381702" cy="261610"/>
          </a:xfrm>
          <a:prstGeom prst="rect">
            <a:avLst/>
          </a:prstGeom>
          <a:noFill/>
        </p:spPr>
        <p:txBody>
          <a:bodyPr wrap="square" rtlCol="0">
            <a:spAutoFit/>
          </a:bodyPr>
          <a:lstStyle/>
          <a:p>
            <a:r>
              <a:rPr lang="en-US" sz="1100" dirty="0"/>
              <a:t>Source:  U.S. Census Bureau, 2013-2017 American Community Survey 5-Year Estimates</a:t>
            </a:r>
          </a:p>
        </p:txBody>
      </p:sp>
    </p:spTree>
    <p:extLst>
      <p:ext uri="{BB962C8B-B14F-4D97-AF65-F5344CB8AC3E}">
        <p14:creationId xmlns:p14="http://schemas.microsoft.com/office/powerpoint/2010/main" val="42735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747490" y="6206591"/>
            <a:ext cx="3115433" cy="461248"/>
            <a:chOff x="954860" y="227714"/>
            <a:chExt cx="10495369" cy="1317865"/>
          </a:xfrm>
        </p:grpSpPr>
        <p:sp>
          <p:nvSpPr>
            <p:cNvPr id="4" name="Rectangle 3"/>
            <p:cNvSpPr/>
            <p:nvPr/>
          </p:nvSpPr>
          <p:spPr>
            <a:xfrm>
              <a:off x="954860" y="227714"/>
              <a:ext cx="8407625" cy="13178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400" dirty="0">
                  <a:solidFill>
                    <a:srgbClr val="FFFFFF"/>
                  </a:solidFill>
                  <a:effectLst/>
                  <a:latin typeface="Adobe Devanagari" panose="02040503050201020203" pitchFamily="18" charset="0"/>
                  <a:ea typeface="Times New Roman" panose="02020603050405020304" pitchFamily="18" charset="0"/>
                </a:rPr>
                <a:t>Economic Leadership Summit</a:t>
              </a:r>
              <a:endParaRPr lang="en-US" sz="600" kern="1400" dirty="0">
                <a:solidFill>
                  <a:srgbClr val="212120"/>
                </a:solidFill>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523672" y="227714"/>
              <a:ext cx="1926557" cy="1317865"/>
            </a:xfrm>
            <a:prstGeom prst="rect">
              <a:avLst/>
            </a:prstGeom>
            <a:ln>
              <a:noFill/>
            </a:ln>
            <a:effectLst/>
          </p:spPr>
        </p:pic>
      </p:grpSp>
      <p:sp>
        <p:nvSpPr>
          <p:cNvPr id="3" name="Title 2"/>
          <p:cNvSpPr>
            <a:spLocks noGrp="1"/>
          </p:cNvSpPr>
          <p:nvPr>
            <p:ph type="title"/>
          </p:nvPr>
        </p:nvSpPr>
        <p:spPr>
          <a:xfrm>
            <a:off x="971203" y="2626187"/>
            <a:ext cx="10515600" cy="1325563"/>
          </a:xfrm>
        </p:spPr>
        <p:txBody>
          <a:bodyPr/>
          <a:lstStyle/>
          <a:p>
            <a:r>
              <a:rPr lang="en-US" dirty="0"/>
              <a:t>Challenges “Future Opportunities”</a:t>
            </a:r>
          </a:p>
        </p:txBody>
      </p:sp>
    </p:spTree>
    <p:extLst>
      <p:ext uri="{BB962C8B-B14F-4D97-AF65-F5344CB8AC3E}">
        <p14:creationId xmlns:p14="http://schemas.microsoft.com/office/powerpoint/2010/main" val="1138743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onomic Leadership Summit" id="{D6393AED-BCD6-4185-B641-A948A00E2B87}" vid="{7F2F7468-90E6-4CA9-BA5D-14AE0D1620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298</TotalTime>
  <Words>2319</Words>
  <Application>Microsoft Office PowerPoint</Application>
  <PresentationFormat>Widescreen</PresentationFormat>
  <Paragraphs>609</Paragraphs>
  <Slides>66</Slides>
  <Notes>5</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Adobe Devanagari</vt:lpstr>
      <vt:lpstr>Arial</vt:lpstr>
      <vt:lpstr>Calibri</vt:lpstr>
      <vt:lpstr>Calibri Light</vt:lpstr>
      <vt:lpstr>Ink Free</vt:lpstr>
      <vt:lpstr>Times New Roman</vt:lpstr>
      <vt:lpstr>Office Theme</vt:lpstr>
      <vt:lpstr>PowerPoint Presentation</vt:lpstr>
      <vt:lpstr>PowerPoint Presentation</vt:lpstr>
      <vt:lpstr>PowerPoint Presentation</vt:lpstr>
      <vt:lpstr>PowerPoint Presentation</vt:lpstr>
      <vt:lpstr>PowerPoint Presentation</vt:lpstr>
      <vt:lpstr>Regional Demographics &amp; Labor Force </vt:lpstr>
      <vt:lpstr>Yavapai County Population</vt:lpstr>
      <vt:lpstr>Demographics</vt:lpstr>
      <vt:lpstr>Challenges “Future Opportunities”</vt:lpstr>
      <vt:lpstr>Financial Insecurity</vt:lpstr>
      <vt:lpstr>Near Poverty  by Community</vt:lpstr>
      <vt:lpstr>Official poverty level is so understated</vt:lpstr>
      <vt:lpstr>ALICE in Yavapai County</vt:lpstr>
      <vt:lpstr>Education</vt:lpstr>
      <vt:lpstr>Job Education and Training Requirements</vt:lpstr>
      <vt:lpstr>PowerPoint Presentation</vt:lpstr>
      <vt:lpstr>Secondary Trends</vt:lpstr>
      <vt:lpstr>AZ Student Performance</vt:lpstr>
      <vt:lpstr>High School Enrollment</vt:lpstr>
      <vt:lpstr>Regional Economic Landscape</vt:lpstr>
      <vt:lpstr>Economy Overview</vt:lpstr>
      <vt:lpstr>Labor Force</vt:lpstr>
      <vt:lpstr>Largest Industries</vt:lpstr>
      <vt:lpstr>Education and Economic Investment</vt:lpstr>
      <vt:lpstr>Educational Attainment, Earnings, Unemployment</vt:lpstr>
      <vt:lpstr>Educational Attainment, Median Earnings, Tax Payments</vt:lpstr>
      <vt:lpstr>Educational Attainment &amp; Social Benefits</vt:lpstr>
      <vt:lpstr>PowerPoint Presentation</vt:lpstr>
      <vt:lpstr>PowerPoint Presentation</vt:lpstr>
      <vt:lpstr>PowerPoint Presentation</vt:lpstr>
      <vt:lpstr>PowerPoint Presentation</vt:lpstr>
      <vt:lpstr>PowerPoint Presentation</vt:lpstr>
      <vt:lpstr>A REGIONAL IDENTITY – Commuting Patterns and Labor Sheds</vt:lpstr>
      <vt:lpstr>A REGIONAL IDENTITY – Commuting Patterns and Labor Sheds</vt:lpstr>
      <vt:lpstr>A REGIONAL IDENTITY – Commuting Patterns and Labor Sheds</vt:lpstr>
      <vt:lpstr>A REGIONAL IDENTITY – Commuting Patterns and Labor Sheds</vt:lpstr>
      <vt:lpstr>A REGIONAL IDENTITY – Commuting Patterns and Labor Sheds</vt:lpstr>
      <vt:lpstr>A REGIONAL IDENTITY – Commuting Patterns and Labor Sheds</vt:lpstr>
      <vt:lpstr>A REGIONAL IDENTITY – Commuting Patterns and Labor Sheds</vt:lpstr>
      <vt:lpstr>A REGIONAL IDENTITY – Commuting Patterns and Labor Sheds</vt:lpstr>
      <vt:lpstr>A REGIONAL IDENTITY – Commuting Patterns and Labor Sheds</vt:lpstr>
      <vt:lpstr>A REGIONAL IDENTITY – Commuting Patterns and Labor Sheds</vt:lpstr>
      <vt:lpstr>A REGIONAL IDENTITY – Commuting Patterns and Labor Sheds</vt:lpstr>
      <vt:lpstr>A REGIONAL IDENTITY – Commuting Patterns and Labor Sheds</vt:lpstr>
      <vt:lpstr>A REGIONAL IDENTITY – Commuting Patterns and Labor Sheds</vt:lpstr>
      <vt:lpstr>A REGIONAL IDENTITY – Commuting Patterns and Labor Sheds</vt:lpstr>
      <vt:lpstr>A REGIONAL IDENTITY – Impacts of Interconnectedness</vt:lpstr>
      <vt:lpstr>A REGIONAL IDENTITY – Impacts of Interconnectedness</vt:lpstr>
      <vt:lpstr>A REGIONAL IDENTITY – Impacts of Interconnectedness</vt:lpstr>
      <vt:lpstr>A REGIONAL IDENTITY – Impacts of Interconnectedness</vt:lpstr>
      <vt:lpstr>The War for Talent — A Battle for Employee Attraction and Retention Area Development Magazine, December 2018</vt:lpstr>
      <vt:lpstr>The War for Talent — A Battle for Employee Attraction and Retention Area Development Magazine, December 2018</vt:lpstr>
      <vt:lpstr>The War for Talent — A Battle for Employee Attraction and Retention Area Development Magazine, December 2018</vt:lpstr>
      <vt:lpstr>The War for Talent — A Battle for Employee Attraction and Retention Area Development Magazine, December 2018</vt:lpstr>
      <vt:lpstr>The War for Talent — A Battle for Employee Attraction and Retention Area Development Magazine, December 2018</vt:lpstr>
      <vt:lpstr>The War for Talent — A Battle for Employee Attraction and Retention Area Development Magazine, December 2018</vt:lpstr>
      <vt:lpstr>The War for Talent — A Battle for Employee Attraction and Retention Area Development Magazine, December 2018</vt:lpstr>
      <vt:lpstr>A REGIONAL IDENTITY – Regional Collaboration Strategies and Success Stories</vt:lpstr>
      <vt:lpstr>A REGIONAL IDENTITY – Regional Collaboration Strategies and Success Stories</vt:lpstr>
      <vt:lpstr>A REGIONAL IDENTITY – Regional Collaboration Strategies and Success Stories</vt:lpstr>
      <vt:lpstr>A REGIONAL IDENTITY – Regional Collaboration Strategies and Success Stories</vt:lpstr>
      <vt:lpstr>A REGIONAL IDENTITY – Regional Collaboration Strategies and Success Stories</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Hernandez, Richard</dc:creator>
  <cp:lastModifiedBy>Jodi Rooney</cp:lastModifiedBy>
  <cp:revision>30</cp:revision>
  <dcterms:created xsi:type="dcterms:W3CDTF">2018-11-08T22:47:58Z</dcterms:created>
  <dcterms:modified xsi:type="dcterms:W3CDTF">2019-02-08T20:47:57Z</dcterms:modified>
</cp:coreProperties>
</file>